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82" r:id="rId2"/>
    <p:sldId id="283" r:id="rId3"/>
  </p:sldIdLst>
  <p:sldSz cx="7556500" cy="10693400"/>
  <p:notesSz cx="7556500" cy="106934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64CAEC7-6A2F-D148-8C02-73AE4D80F900}">
          <p14:sldIdLst>
            <p14:sldId id="282"/>
            <p14:sldId id="283"/>
          </p14:sldIdLst>
        </p14:section>
      </p14:sectionLst>
    </p:ext>
    <p:ext uri="{EFAFB233-063F-42B5-8137-9DF3F51BA10A}">
      <p15:sldGuideLst xmlns:p15="http://schemas.microsoft.com/office/powerpoint/2012/main">
        <p15:guide id="1" orient="horz" pos="2869"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nche Renaudin" initials="BR" lastIdx="1" clrIdx="0">
    <p:extLst>
      <p:ext uri="{19B8F6BF-5375-455C-9EA6-DF929625EA0E}">
        <p15:presenceInfo xmlns:p15="http://schemas.microsoft.com/office/powerpoint/2012/main" userId="e5f31dc18641b82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A21E"/>
    <a:srgbClr val="C8445F"/>
    <a:srgbClr val="C4281A"/>
    <a:srgbClr val="271C70"/>
    <a:srgbClr val="77CEC8"/>
    <a:srgbClr val="DE4A5B"/>
    <a:srgbClr val="0082BE"/>
    <a:srgbClr val="A7D4AC"/>
    <a:srgbClr val="4FC3B3"/>
    <a:srgbClr val="DA9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685" autoAdjust="0"/>
    <p:restoredTop sz="94643" autoAdjust="0"/>
  </p:normalViewPr>
  <p:slideViewPr>
    <p:cSldViewPr snapToGrid="0">
      <p:cViewPr varScale="1">
        <p:scale>
          <a:sx n="75" d="100"/>
          <a:sy n="75" d="100"/>
        </p:scale>
        <p:origin x="3696" y="78"/>
      </p:cViewPr>
      <p:guideLst>
        <p:guide orient="horz" pos="2869"/>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105" d="100"/>
          <a:sy n="105" d="100"/>
        </p:scale>
        <p:origin x="5064"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5013" cy="5349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279900" y="0"/>
            <a:ext cx="3275013" cy="534988"/>
          </a:xfrm>
          <a:prstGeom prst="rect">
            <a:avLst/>
          </a:prstGeom>
        </p:spPr>
        <p:txBody>
          <a:bodyPr vert="horz" lIns="91440" tIns="45720" rIns="91440" bIns="45720" rtlCol="0"/>
          <a:lstStyle>
            <a:lvl1pPr algn="r">
              <a:defRPr sz="1200"/>
            </a:lvl1pPr>
          </a:lstStyle>
          <a:p>
            <a:fld id="{8C17D514-E783-954D-B91D-0C3294BA98D3}" type="datetimeFigureOut">
              <a:rPr lang="fr-FR" smtClean="0"/>
              <a:t>08/06/2021</a:t>
            </a:fld>
            <a:endParaRPr lang="fr-FR"/>
          </a:p>
        </p:txBody>
      </p:sp>
      <p:sp>
        <p:nvSpPr>
          <p:cNvPr id="4" name="Espace réservé du pied de page 3"/>
          <p:cNvSpPr>
            <a:spLocks noGrp="1"/>
          </p:cNvSpPr>
          <p:nvPr>
            <p:ph type="ftr" sz="quarter" idx="2"/>
          </p:nvPr>
        </p:nvSpPr>
        <p:spPr>
          <a:xfrm>
            <a:off x="0" y="10156825"/>
            <a:ext cx="3275013" cy="5349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279900" y="10156825"/>
            <a:ext cx="3275013" cy="534988"/>
          </a:xfrm>
          <a:prstGeom prst="rect">
            <a:avLst/>
          </a:prstGeom>
        </p:spPr>
        <p:txBody>
          <a:bodyPr vert="horz" lIns="91440" tIns="45720" rIns="91440" bIns="45720" rtlCol="0" anchor="b"/>
          <a:lstStyle>
            <a:lvl1pPr algn="r">
              <a:defRPr sz="1200"/>
            </a:lvl1pPr>
          </a:lstStyle>
          <a:p>
            <a:fld id="{91C65A69-FE9F-8D48-B006-046D63FE9EA9}" type="slidenum">
              <a:rPr lang="fr-FR" smtClean="0"/>
              <a:t>‹N°›</a:t>
            </a:fld>
            <a:endParaRPr lang="fr-FR"/>
          </a:p>
        </p:txBody>
      </p:sp>
    </p:spTree>
    <p:extLst>
      <p:ext uri="{BB962C8B-B14F-4D97-AF65-F5344CB8AC3E}">
        <p14:creationId xmlns:p14="http://schemas.microsoft.com/office/powerpoint/2010/main" val="3718870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5013" cy="5349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79900" y="0"/>
            <a:ext cx="3275013" cy="534988"/>
          </a:xfrm>
          <a:prstGeom prst="rect">
            <a:avLst/>
          </a:prstGeom>
        </p:spPr>
        <p:txBody>
          <a:bodyPr vert="horz" lIns="91440" tIns="45720" rIns="91440" bIns="45720" rtlCol="0"/>
          <a:lstStyle>
            <a:lvl1pPr algn="r">
              <a:defRPr sz="1200"/>
            </a:lvl1pPr>
          </a:lstStyle>
          <a:p>
            <a:fld id="{2D7801A4-9D6D-C34F-931F-FF4E51E56FB6}" type="datetimeFigureOut">
              <a:rPr lang="fr-FR" smtClean="0"/>
              <a:t>08/06/2021</a:t>
            </a:fld>
            <a:endParaRPr lang="fr-FR"/>
          </a:p>
        </p:txBody>
      </p:sp>
      <p:sp>
        <p:nvSpPr>
          <p:cNvPr id="4" name="Espace réservé de l'image des diapositives 3"/>
          <p:cNvSpPr>
            <a:spLocks noGrp="1" noRot="1" noChangeAspect="1"/>
          </p:cNvSpPr>
          <p:nvPr>
            <p:ph type="sldImg" idx="2"/>
          </p:nvPr>
        </p:nvSpPr>
        <p:spPr>
          <a:xfrm>
            <a:off x="2360613" y="801688"/>
            <a:ext cx="2835275" cy="40100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55650" y="5080000"/>
            <a:ext cx="6045200" cy="48117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0156825"/>
            <a:ext cx="3275013" cy="5349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79900" y="10156825"/>
            <a:ext cx="3275013" cy="534988"/>
          </a:xfrm>
          <a:prstGeom prst="rect">
            <a:avLst/>
          </a:prstGeom>
        </p:spPr>
        <p:txBody>
          <a:bodyPr vert="horz" lIns="91440" tIns="45720" rIns="91440" bIns="45720" rtlCol="0" anchor="b"/>
          <a:lstStyle>
            <a:lvl1pPr algn="r">
              <a:defRPr sz="1200"/>
            </a:lvl1pPr>
          </a:lstStyle>
          <a:p>
            <a:fld id="{52628387-DA06-F44B-AB84-02F22D360DB9}" type="slidenum">
              <a:rPr lang="fr-FR" smtClean="0"/>
              <a:t>‹N°›</a:t>
            </a:fld>
            <a:endParaRPr lang="fr-FR"/>
          </a:p>
        </p:txBody>
      </p:sp>
    </p:spTree>
    <p:extLst>
      <p:ext uri="{BB962C8B-B14F-4D97-AF65-F5344CB8AC3E}">
        <p14:creationId xmlns:p14="http://schemas.microsoft.com/office/powerpoint/2010/main" val="11021985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2628387-DA06-F44B-AB84-02F22D360DB9}" type="slidenum">
              <a:rPr lang="fr-FR" smtClean="0"/>
              <a:t>1</a:t>
            </a:fld>
            <a:endParaRPr lang="fr-FR"/>
          </a:p>
        </p:txBody>
      </p:sp>
    </p:spTree>
    <p:extLst>
      <p:ext uri="{BB962C8B-B14F-4D97-AF65-F5344CB8AC3E}">
        <p14:creationId xmlns:p14="http://schemas.microsoft.com/office/powerpoint/2010/main" val="24737588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7" name="bk object 17"/>
          <p:cNvSpPr/>
          <p:nvPr userDrawn="1"/>
        </p:nvSpPr>
        <p:spPr>
          <a:xfrm>
            <a:off x="0" y="-6667"/>
            <a:ext cx="7560000" cy="407034"/>
          </a:xfrm>
          <a:custGeom>
            <a:avLst/>
            <a:gdLst/>
            <a:ahLst/>
            <a:cxnLst/>
            <a:rect l="l" t="t" r="r" b="b"/>
            <a:pathLst>
              <a:path w="7560309" h="407034">
                <a:moveTo>
                  <a:pt x="0" y="406793"/>
                </a:moveTo>
                <a:lnTo>
                  <a:pt x="7559992" y="406793"/>
                </a:lnTo>
                <a:lnTo>
                  <a:pt x="7559992" y="0"/>
                </a:lnTo>
                <a:lnTo>
                  <a:pt x="0" y="0"/>
                </a:lnTo>
                <a:lnTo>
                  <a:pt x="0" y="406793"/>
                </a:lnTo>
                <a:close/>
              </a:path>
            </a:pathLst>
          </a:custGeom>
          <a:solidFill>
            <a:srgbClr val="F1A21E"/>
          </a:solidFill>
        </p:spPr>
        <p:txBody>
          <a:bodyPr wrap="square" lIns="0" tIns="0" rIns="0" bIns="0" rtlCol="0"/>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9" name="object 10"/>
          <p:cNvSpPr/>
          <p:nvPr userDrawn="1"/>
        </p:nvSpPr>
        <p:spPr>
          <a:xfrm>
            <a:off x="0" y="10293033"/>
            <a:ext cx="7560000" cy="407034"/>
          </a:xfrm>
          <a:custGeom>
            <a:avLst/>
            <a:gdLst/>
            <a:ahLst/>
            <a:cxnLst/>
            <a:rect l="l" t="t" r="r" b="b"/>
            <a:pathLst>
              <a:path w="7560309" h="407034">
                <a:moveTo>
                  <a:pt x="0" y="406806"/>
                </a:moveTo>
                <a:lnTo>
                  <a:pt x="7559992" y="406806"/>
                </a:lnTo>
                <a:lnTo>
                  <a:pt x="7559992" y="0"/>
                </a:lnTo>
                <a:lnTo>
                  <a:pt x="0" y="0"/>
                </a:lnTo>
                <a:lnTo>
                  <a:pt x="0" y="406806"/>
                </a:lnTo>
                <a:close/>
              </a:path>
            </a:pathLst>
          </a:custGeom>
          <a:solidFill>
            <a:srgbClr val="F1A21E"/>
          </a:solidFill>
        </p:spPr>
        <p:txBody>
          <a:bodyPr wrap="square" lIns="0" tIns="0" rIns="0" bIns="0" rtlCol="0"/>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pic>
        <p:nvPicPr>
          <p:cNvPr id="10" name="Image 9" descr="Sans titre-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50050" y="10369233"/>
            <a:ext cx="685800" cy="285586"/>
          </a:xfrm>
          <a:prstGeom prst="rect">
            <a:avLst/>
          </a:prstGeom>
        </p:spPr>
      </p:pic>
      <p:sp>
        <p:nvSpPr>
          <p:cNvPr id="15" name="bk object 16"/>
          <p:cNvSpPr/>
          <p:nvPr userDrawn="1"/>
        </p:nvSpPr>
        <p:spPr>
          <a:xfrm>
            <a:off x="540000" y="3284226"/>
            <a:ext cx="2969260" cy="281305"/>
          </a:xfrm>
          <a:custGeom>
            <a:avLst/>
            <a:gdLst/>
            <a:ahLst/>
            <a:cxnLst/>
            <a:rect l="l" t="t" r="r" b="b"/>
            <a:pathLst>
              <a:path w="2969260" h="281304">
                <a:moveTo>
                  <a:pt x="2968726" y="0"/>
                </a:moveTo>
                <a:lnTo>
                  <a:pt x="0" y="0"/>
                </a:lnTo>
                <a:lnTo>
                  <a:pt x="0" y="280797"/>
                </a:lnTo>
                <a:lnTo>
                  <a:pt x="2968726" y="279781"/>
                </a:lnTo>
                <a:lnTo>
                  <a:pt x="2968726" y="0"/>
                </a:lnTo>
                <a:close/>
              </a:path>
            </a:pathLst>
          </a:custGeom>
          <a:solidFill>
            <a:srgbClr val="271C70"/>
          </a:solidFill>
        </p:spPr>
        <p:txBody>
          <a:bodyPr wrap="square" lIns="0" tIns="0" rIns="0" bIns="0" rtlCol="0"/>
          <a:lstStyle/>
          <a:p>
            <a:endParaRPr/>
          </a:p>
        </p:txBody>
      </p:sp>
      <p:sp>
        <p:nvSpPr>
          <p:cNvPr id="16" name="object 13"/>
          <p:cNvSpPr/>
          <p:nvPr userDrawn="1"/>
        </p:nvSpPr>
        <p:spPr>
          <a:xfrm>
            <a:off x="4051273" y="5425196"/>
            <a:ext cx="2969260" cy="281305"/>
          </a:xfrm>
          <a:custGeom>
            <a:avLst/>
            <a:gdLst/>
            <a:ahLst/>
            <a:cxnLst/>
            <a:rect l="l" t="t" r="r" b="b"/>
            <a:pathLst>
              <a:path w="2969259" h="281304">
                <a:moveTo>
                  <a:pt x="2968726" y="0"/>
                </a:moveTo>
                <a:lnTo>
                  <a:pt x="0" y="0"/>
                </a:lnTo>
                <a:lnTo>
                  <a:pt x="0" y="279781"/>
                </a:lnTo>
                <a:lnTo>
                  <a:pt x="2968726" y="280797"/>
                </a:lnTo>
                <a:lnTo>
                  <a:pt x="2968726" y="0"/>
                </a:lnTo>
                <a:close/>
              </a:path>
            </a:pathLst>
          </a:custGeom>
          <a:solidFill>
            <a:srgbClr val="271C70"/>
          </a:solidFill>
        </p:spPr>
        <p:txBody>
          <a:bodyPr wrap="square" lIns="0" tIns="0" rIns="0" bIns="0" rtlCol="0"/>
          <a:lstStyle/>
          <a:p>
            <a:endParaRPr/>
          </a:p>
        </p:txBody>
      </p:sp>
      <p:sp>
        <p:nvSpPr>
          <p:cNvPr id="18" name="object 15"/>
          <p:cNvSpPr/>
          <p:nvPr userDrawn="1"/>
        </p:nvSpPr>
        <p:spPr>
          <a:xfrm>
            <a:off x="3777306" y="3302650"/>
            <a:ext cx="3442" cy="6849352"/>
          </a:xfrm>
          <a:custGeom>
            <a:avLst/>
            <a:gdLst>
              <a:gd name="connsiteX0" fmla="*/ 0 w 413994"/>
              <a:gd name="connsiteY0" fmla="*/ 14155 h 6862884"/>
              <a:gd name="connsiteX1" fmla="*/ 162001 w 413994"/>
              <a:gd name="connsiteY1" fmla="*/ 14155 h 6862884"/>
              <a:gd name="connsiteX2" fmla="*/ 307684 w 413994"/>
              <a:gd name="connsiteY2" fmla="*/ 0 h 6862884"/>
              <a:gd name="connsiteX3" fmla="*/ 410057 w 413994"/>
              <a:gd name="connsiteY3" fmla="*/ 106334 h 6862884"/>
              <a:gd name="connsiteX4" fmla="*/ 413994 w 413994"/>
              <a:gd name="connsiteY4" fmla="*/ 275902 h 6862884"/>
              <a:gd name="connsiteX5" fmla="*/ 413994 w 413994"/>
              <a:gd name="connsiteY5" fmla="*/ 6862884 h 6862884"/>
              <a:gd name="connsiteX0" fmla="*/ 0 w 413994"/>
              <a:gd name="connsiteY0" fmla="*/ 0 h 6848729"/>
              <a:gd name="connsiteX1" fmla="*/ 162001 w 413994"/>
              <a:gd name="connsiteY1" fmla="*/ 0 h 6848729"/>
              <a:gd name="connsiteX2" fmla="*/ 410057 w 413994"/>
              <a:gd name="connsiteY2" fmla="*/ 92179 h 6848729"/>
              <a:gd name="connsiteX3" fmla="*/ 413994 w 413994"/>
              <a:gd name="connsiteY3" fmla="*/ 261747 h 6848729"/>
              <a:gd name="connsiteX4" fmla="*/ 413994 w 413994"/>
              <a:gd name="connsiteY4" fmla="*/ 6848729 h 6848729"/>
              <a:gd name="connsiteX0" fmla="*/ 0 w 413994"/>
              <a:gd name="connsiteY0" fmla="*/ 0 h 6848729"/>
              <a:gd name="connsiteX1" fmla="*/ 410057 w 413994"/>
              <a:gd name="connsiteY1" fmla="*/ 92179 h 6848729"/>
              <a:gd name="connsiteX2" fmla="*/ 413994 w 413994"/>
              <a:gd name="connsiteY2" fmla="*/ 261747 h 6848729"/>
              <a:gd name="connsiteX3" fmla="*/ 413994 w 413994"/>
              <a:gd name="connsiteY3" fmla="*/ 6848729 h 6848729"/>
              <a:gd name="connsiteX0" fmla="*/ 0 w 413994"/>
              <a:gd name="connsiteY0" fmla="*/ 0 h 6848729"/>
              <a:gd name="connsiteX1" fmla="*/ 413994 w 413994"/>
              <a:gd name="connsiteY1" fmla="*/ 261747 h 6848729"/>
              <a:gd name="connsiteX2" fmla="*/ 413994 w 413994"/>
              <a:gd name="connsiteY2" fmla="*/ 6848729 h 6848729"/>
              <a:gd name="connsiteX0" fmla="*/ 0 w 413994"/>
              <a:gd name="connsiteY0" fmla="*/ 0 h 6848729"/>
              <a:gd name="connsiteX1" fmla="*/ 413994 w 413994"/>
              <a:gd name="connsiteY1" fmla="*/ 261747 h 6848729"/>
              <a:gd name="connsiteX2" fmla="*/ 413994 w 413994"/>
              <a:gd name="connsiteY2" fmla="*/ 6848729 h 6848729"/>
              <a:gd name="connsiteX0" fmla="*/ 0 w 417469"/>
              <a:gd name="connsiteY0" fmla="*/ 0 h 6848729"/>
              <a:gd name="connsiteX1" fmla="*/ 413994 w 417469"/>
              <a:gd name="connsiteY1" fmla="*/ 261747 h 6848729"/>
              <a:gd name="connsiteX2" fmla="*/ 413994 w 417469"/>
              <a:gd name="connsiteY2" fmla="*/ 6848729 h 6848729"/>
              <a:gd name="connsiteX0" fmla="*/ 0 w 414615"/>
              <a:gd name="connsiteY0" fmla="*/ 0 h 6848729"/>
              <a:gd name="connsiteX1" fmla="*/ 413994 w 414615"/>
              <a:gd name="connsiteY1" fmla="*/ 261747 h 6848729"/>
              <a:gd name="connsiteX2" fmla="*/ 413994 w 414615"/>
              <a:gd name="connsiteY2" fmla="*/ 6848729 h 6848729"/>
              <a:gd name="connsiteX0" fmla="*/ 0 w 413994"/>
              <a:gd name="connsiteY0" fmla="*/ 0 h 6848729"/>
              <a:gd name="connsiteX1" fmla="*/ 410552 w 413994"/>
              <a:gd name="connsiteY1" fmla="*/ 413183 h 6848729"/>
              <a:gd name="connsiteX2" fmla="*/ 413994 w 413994"/>
              <a:gd name="connsiteY2" fmla="*/ 6848729 h 6848729"/>
              <a:gd name="connsiteX0" fmla="*/ 0 w 338075"/>
              <a:gd name="connsiteY0" fmla="*/ 0 h 6855612"/>
              <a:gd name="connsiteX1" fmla="*/ 307298 w 338075"/>
              <a:gd name="connsiteY1" fmla="*/ 420066 h 6855612"/>
              <a:gd name="connsiteX2" fmla="*/ 310740 w 338075"/>
              <a:gd name="connsiteY2" fmla="*/ 6855612 h 6855612"/>
              <a:gd name="connsiteX0" fmla="*/ 0 w 310740"/>
              <a:gd name="connsiteY0" fmla="*/ 58 h 6855670"/>
              <a:gd name="connsiteX1" fmla="*/ 307298 w 310740"/>
              <a:gd name="connsiteY1" fmla="*/ 420124 h 6855670"/>
              <a:gd name="connsiteX2" fmla="*/ 310740 w 310740"/>
              <a:gd name="connsiteY2" fmla="*/ 6855670 h 6855670"/>
              <a:gd name="connsiteX0" fmla="*/ 0 w 345158"/>
              <a:gd name="connsiteY0" fmla="*/ 61 h 6838464"/>
              <a:gd name="connsiteX1" fmla="*/ 341716 w 345158"/>
              <a:gd name="connsiteY1" fmla="*/ 402918 h 6838464"/>
              <a:gd name="connsiteX2" fmla="*/ 345158 w 345158"/>
              <a:gd name="connsiteY2" fmla="*/ 6838464 h 6838464"/>
              <a:gd name="connsiteX0" fmla="*/ 0 w 324507"/>
              <a:gd name="connsiteY0" fmla="*/ 60 h 6841905"/>
              <a:gd name="connsiteX1" fmla="*/ 321065 w 324507"/>
              <a:gd name="connsiteY1" fmla="*/ 406359 h 6841905"/>
              <a:gd name="connsiteX2" fmla="*/ 324507 w 324507"/>
              <a:gd name="connsiteY2" fmla="*/ 6841905 h 6841905"/>
              <a:gd name="connsiteX0" fmla="*/ 0 w 307298"/>
              <a:gd name="connsiteY0" fmla="*/ 59 h 6848787"/>
              <a:gd name="connsiteX1" fmla="*/ 303856 w 307298"/>
              <a:gd name="connsiteY1" fmla="*/ 413241 h 6848787"/>
              <a:gd name="connsiteX2" fmla="*/ 307298 w 307298"/>
              <a:gd name="connsiteY2" fmla="*/ 6848787 h 6848787"/>
              <a:gd name="connsiteX0" fmla="*/ 0 w 3442"/>
              <a:gd name="connsiteY0" fmla="*/ 0 h 6435546"/>
              <a:gd name="connsiteX1" fmla="*/ 3442 w 3442"/>
              <a:gd name="connsiteY1" fmla="*/ 6435546 h 6435546"/>
              <a:gd name="connsiteX0" fmla="*/ 0 w 10000"/>
              <a:gd name="connsiteY0" fmla="*/ 0 h 10643"/>
              <a:gd name="connsiteX1" fmla="*/ 10000 w 10000"/>
              <a:gd name="connsiteY1" fmla="*/ 10643 h 10643"/>
            </a:gdLst>
            <a:ahLst/>
            <a:cxnLst>
              <a:cxn ang="0">
                <a:pos x="connsiteX0" y="connsiteY0"/>
              </a:cxn>
              <a:cxn ang="0">
                <a:pos x="connsiteX1" y="connsiteY1"/>
              </a:cxn>
            </a:cxnLst>
            <a:rect l="l" t="t" r="r" b="b"/>
            <a:pathLst>
              <a:path w="10000" h="10643">
                <a:moveTo>
                  <a:pt x="0" y="0"/>
                </a:moveTo>
                <a:cubicBezTo>
                  <a:pt x="3332" y="3333"/>
                  <a:pt x="6668" y="7310"/>
                  <a:pt x="10000" y="10643"/>
                </a:cubicBezTo>
              </a:path>
            </a:pathLst>
          </a:custGeom>
          <a:solidFill>
            <a:srgbClr val="F3C45E"/>
          </a:solidFill>
          <a:ln w="6350">
            <a:solidFill>
              <a:srgbClr val="271C70"/>
            </a:solidFill>
            <a:prstDash val="sysDot"/>
          </a:ln>
        </p:spPr>
        <p:style>
          <a:lnRef idx="1">
            <a:schemeClr val="accent6"/>
          </a:lnRef>
          <a:fillRef idx="0">
            <a:schemeClr val="accent6"/>
          </a:fillRef>
          <a:effectRef idx="0">
            <a:schemeClr val="accent6"/>
          </a:effectRef>
          <a:fontRef idx="minor">
            <a:schemeClr val="tx1"/>
          </a:fontRef>
        </p:style>
        <p:txBody>
          <a:bodyPr wrap="square" lIns="0" tIns="0" rIns="0" bIns="0" rtlCol="0"/>
          <a:lstStyle/>
          <a:p>
            <a:r>
              <a:rPr lang="fr-FR" dirty="0"/>
              <a:t> </a:t>
            </a:r>
            <a:endParaRPr dirty="0"/>
          </a:p>
        </p:txBody>
      </p:sp>
      <p:pic>
        <p:nvPicPr>
          <p:cNvPr id="19" name="Graphique 19">
            <a:extLst>
              <a:ext uri="{FF2B5EF4-FFF2-40B4-BE49-F238E27FC236}">
                <a16:creationId xmlns:a16="http://schemas.microsoft.com/office/drawing/2014/main" id="{0DB0C92D-194D-4A76-88E4-76488B20065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97331" y="10478853"/>
            <a:ext cx="1047750" cy="85725"/>
          </a:xfrm>
          <a:prstGeom prst="rect">
            <a:avLst/>
          </a:prstGeom>
        </p:spPr>
      </p:pic>
      <p:sp>
        <p:nvSpPr>
          <p:cNvPr id="20" name="object 9"/>
          <p:cNvSpPr/>
          <p:nvPr userDrawn="1"/>
        </p:nvSpPr>
        <p:spPr>
          <a:xfrm>
            <a:off x="540000" y="2229453"/>
            <a:ext cx="6480175" cy="0"/>
          </a:xfrm>
          <a:custGeom>
            <a:avLst/>
            <a:gdLst/>
            <a:ahLst/>
            <a:cxnLst/>
            <a:rect l="l" t="t" r="r" b="b"/>
            <a:pathLst>
              <a:path w="6480175">
                <a:moveTo>
                  <a:pt x="0" y="0"/>
                </a:moveTo>
                <a:lnTo>
                  <a:pt x="6479997" y="0"/>
                </a:lnTo>
              </a:path>
            </a:pathLst>
          </a:custGeom>
          <a:ln w="38100">
            <a:solidFill>
              <a:srgbClr val="F1A21E"/>
            </a:solidFill>
          </a:ln>
        </p:spPr>
        <p:txBody>
          <a:bodyPr wrap="square" lIns="0" tIns="0" rIns="0" bIns="0" rtlCol="0"/>
          <a:lstStyle/>
          <a:p>
            <a:endParaRPr/>
          </a:p>
        </p:txBody>
      </p:sp>
      <p:sp>
        <p:nvSpPr>
          <p:cNvPr id="21" name="object 10"/>
          <p:cNvSpPr/>
          <p:nvPr userDrawn="1"/>
        </p:nvSpPr>
        <p:spPr>
          <a:xfrm>
            <a:off x="540000" y="2527300"/>
            <a:ext cx="6480175" cy="0"/>
          </a:xfrm>
          <a:custGeom>
            <a:avLst/>
            <a:gdLst/>
            <a:ahLst/>
            <a:cxnLst/>
            <a:rect l="l" t="t" r="r" b="b"/>
            <a:pathLst>
              <a:path w="6480175">
                <a:moveTo>
                  <a:pt x="0" y="0"/>
                </a:moveTo>
                <a:lnTo>
                  <a:pt x="6479997" y="0"/>
                </a:lnTo>
              </a:path>
            </a:pathLst>
          </a:custGeom>
          <a:ln w="38100">
            <a:solidFill>
              <a:srgbClr val="F1A21E"/>
            </a:solidFill>
          </a:ln>
        </p:spPr>
        <p:txBody>
          <a:bodyPr wrap="square" lIns="0" tIns="0" rIns="0" bIns="0" rtlCol="0"/>
          <a:lstStyle/>
          <a:p>
            <a:endParaRPr/>
          </a:p>
        </p:txBody>
      </p:sp>
      <p:sp>
        <p:nvSpPr>
          <p:cNvPr id="22" name="object 17"/>
          <p:cNvSpPr/>
          <p:nvPr userDrawn="1"/>
        </p:nvSpPr>
        <p:spPr>
          <a:xfrm>
            <a:off x="540000" y="3789153"/>
            <a:ext cx="2969260" cy="0"/>
          </a:xfrm>
          <a:custGeom>
            <a:avLst/>
            <a:gdLst/>
            <a:ahLst/>
            <a:cxnLst/>
            <a:rect l="l" t="t" r="r" b="b"/>
            <a:pathLst>
              <a:path w="2969260">
                <a:moveTo>
                  <a:pt x="0" y="0"/>
                </a:moveTo>
                <a:lnTo>
                  <a:pt x="2968726" y="0"/>
                </a:lnTo>
              </a:path>
            </a:pathLst>
          </a:custGeom>
          <a:ln w="38100">
            <a:solidFill>
              <a:srgbClr val="F1A21E"/>
            </a:solidFill>
          </a:ln>
        </p:spPr>
        <p:txBody>
          <a:bodyPr wrap="square" lIns="0" tIns="0" rIns="0" bIns="0" rtlCol="0"/>
          <a:lstStyle/>
          <a:p>
            <a:endParaRPr/>
          </a:p>
        </p:txBody>
      </p:sp>
      <p:sp>
        <p:nvSpPr>
          <p:cNvPr id="23" name="object 18"/>
          <p:cNvSpPr/>
          <p:nvPr userDrawn="1"/>
        </p:nvSpPr>
        <p:spPr>
          <a:xfrm>
            <a:off x="540000" y="5277051"/>
            <a:ext cx="2969260" cy="0"/>
          </a:xfrm>
          <a:custGeom>
            <a:avLst/>
            <a:gdLst/>
            <a:ahLst/>
            <a:cxnLst/>
            <a:rect l="l" t="t" r="r" b="b"/>
            <a:pathLst>
              <a:path w="2969260">
                <a:moveTo>
                  <a:pt x="0" y="0"/>
                </a:moveTo>
                <a:lnTo>
                  <a:pt x="2968726" y="0"/>
                </a:lnTo>
              </a:path>
            </a:pathLst>
          </a:custGeom>
          <a:ln w="38100">
            <a:solidFill>
              <a:srgbClr val="F1A21E"/>
            </a:solidFill>
          </a:ln>
        </p:spPr>
        <p:txBody>
          <a:bodyPr wrap="square" lIns="0" tIns="0" rIns="0" bIns="0" rtlCol="0"/>
          <a:lstStyle/>
          <a:p>
            <a:endParaRPr/>
          </a:p>
        </p:txBody>
      </p:sp>
      <p:sp>
        <p:nvSpPr>
          <p:cNvPr id="24" name="object 19"/>
          <p:cNvSpPr/>
          <p:nvPr userDrawn="1"/>
        </p:nvSpPr>
        <p:spPr>
          <a:xfrm>
            <a:off x="3779999" y="2293202"/>
            <a:ext cx="0" cy="180340"/>
          </a:xfrm>
          <a:custGeom>
            <a:avLst/>
            <a:gdLst/>
            <a:ahLst/>
            <a:cxnLst/>
            <a:rect l="l" t="t" r="r" b="b"/>
            <a:pathLst>
              <a:path h="180339">
                <a:moveTo>
                  <a:pt x="0" y="0"/>
                </a:moveTo>
                <a:lnTo>
                  <a:pt x="0" y="179997"/>
                </a:lnTo>
              </a:path>
            </a:pathLst>
          </a:custGeom>
          <a:ln w="6350">
            <a:solidFill>
              <a:srgbClr val="271C70"/>
            </a:solidFill>
          </a:ln>
        </p:spPr>
        <p:txBody>
          <a:bodyPr wrap="square" lIns="0" tIns="0" rIns="0" bIns="0" rtlCol="0"/>
          <a:lstStyle/>
          <a:p>
            <a:endParaRPr/>
          </a:p>
        </p:txBody>
      </p:sp>
      <p:sp>
        <p:nvSpPr>
          <p:cNvPr id="14" name="object 3">
            <a:extLst>
              <a:ext uri="{FF2B5EF4-FFF2-40B4-BE49-F238E27FC236}">
                <a16:creationId xmlns:a16="http://schemas.microsoft.com/office/drawing/2014/main" id="{CFB7CF0D-60B4-45E9-9FA9-C9A790CBDA95}"/>
              </a:ext>
            </a:extLst>
          </p:cNvPr>
          <p:cNvSpPr txBox="1">
            <a:spLocks/>
          </p:cNvSpPr>
          <p:nvPr userDrawn="1"/>
        </p:nvSpPr>
        <p:spPr>
          <a:xfrm>
            <a:off x="0" y="608984"/>
            <a:ext cx="7556500" cy="628377"/>
          </a:xfrm>
          <a:prstGeom prst="rect">
            <a:avLst/>
          </a:prstGeom>
        </p:spPr>
        <p:txBody>
          <a:bodyPr vert="horz" wrap="square" lIns="0" tIns="12700" rIns="0" bIns="0" rtlCol="0">
            <a:spAutoFit/>
          </a:bodyPr>
          <a:lstStyle>
            <a:lvl1pPr>
              <a:defRPr>
                <a:latin typeface="+mj-lt"/>
                <a:ea typeface="+mj-ea"/>
                <a:cs typeface="+mj-cs"/>
              </a:defRPr>
            </a:lvl1pPr>
          </a:lstStyle>
          <a:p>
            <a:pPr marL="12700" algn="ctr">
              <a:spcBef>
                <a:spcPts val="100"/>
              </a:spcBef>
            </a:pPr>
            <a:r>
              <a:rPr lang="fr-FR" sz="4000" spc="-60" dirty="0">
                <a:solidFill>
                  <a:srgbClr val="271C70"/>
                </a:solidFill>
                <a:latin typeface="Arial" panose="020B0604020202020204" pitchFamily="34" charset="0"/>
                <a:cs typeface="Arial" panose="020B0604020202020204" pitchFamily="34" charset="0"/>
              </a:rPr>
              <a:t>Résumé </a:t>
            </a:r>
            <a:r>
              <a:rPr lang="fr-FR" sz="4000" spc="-105" dirty="0">
                <a:solidFill>
                  <a:srgbClr val="271C70"/>
                </a:solidFill>
                <a:latin typeface="Arial" panose="020B0604020202020204" pitchFamily="34" charset="0"/>
                <a:cs typeface="Arial" panose="020B0604020202020204" pitchFamily="34" charset="0"/>
              </a:rPr>
              <a:t>d’évaluation</a:t>
            </a:r>
          </a:p>
        </p:txBody>
      </p:sp>
      <p:sp>
        <p:nvSpPr>
          <p:cNvPr id="17" name="object 12">
            <a:extLst>
              <a:ext uri="{FF2B5EF4-FFF2-40B4-BE49-F238E27FC236}">
                <a16:creationId xmlns:a16="http://schemas.microsoft.com/office/drawing/2014/main" id="{5471315E-756C-41A3-BD91-3B1621D8E0A4}"/>
              </a:ext>
            </a:extLst>
          </p:cNvPr>
          <p:cNvSpPr txBox="1"/>
          <p:nvPr userDrawn="1"/>
        </p:nvSpPr>
        <p:spPr>
          <a:xfrm>
            <a:off x="540000" y="3326893"/>
            <a:ext cx="2969260" cy="273152"/>
          </a:xfrm>
          <a:prstGeom prst="rect">
            <a:avLst/>
          </a:prstGeom>
        </p:spPr>
        <p:txBody>
          <a:bodyPr vert="horz" wrap="square" lIns="0" tIns="11430" rIns="0" bIns="0" rtlCol="0">
            <a:spAutoFit/>
          </a:bodyPr>
          <a:lstStyle/>
          <a:p>
            <a:pPr marL="92075">
              <a:lnSpc>
                <a:spcPct val="100000"/>
              </a:lnSpc>
              <a:spcBef>
                <a:spcPts val="90"/>
              </a:spcBef>
            </a:pPr>
            <a:r>
              <a:rPr sz="1700" b="1" spc="-20" dirty="0">
                <a:solidFill>
                  <a:srgbClr val="FFFFFF"/>
                </a:solidFill>
                <a:latin typeface="Roboto Medium" pitchFamily="2" charset="0"/>
                <a:ea typeface="Roboto Medium" pitchFamily="2" charset="0"/>
                <a:cs typeface="Roboto Medium" pitchFamily="2" charset="0"/>
              </a:rPr>
              <a:t>Données</a:t>
            </a:r>
            <a:r>
              <a:rPr sz="1700" b="1" spc="-85" dirty="0">
                <a:solidFill>
                  <a:srgbClr val="FFFFFF"/>
                </a:solidFill>
                <a:latin typeface="Roboto Medium" pitchFamily="2" charset="0"/>
                <a:ea typeface="Roboto Medium" pitchFamily="2" charset="0"/>
                <a:cs typeface="Roboto Medium" pitchFamily="2" charset="0"/>
              </a:rPr>
              <a:t> </a:t>
            </a:r>
            <a:r>
              <a:rPr sz="1700" b="1" spc="-20" dirty="0">
                <a:solidFill>
                  <a:srgbClr val="FFFFFF"/>
                </a:solidFill>
                <a:latin typeface="Roboto Medium" pitchFamily="2" charset="0"/>
                <a:ea typeface="Roboto Medium" pitchFamily="2" charset="0"/>
                <a:cs typeface="Roboto Medium" pitchFamily="2" charset="0"/>
              </a:rPr>
              <a:t>clés</a:t>
            </a:r>
            <a:r>
              <a:rPr sz="1700" b="1" spc="-80" dirty="0">
                <a:solidFill>
                  <a:srgbClr val="FFFFFF"/>
                </a:solidFill>
                <a:latin typeface="Roboto Medium" pitchFamily="2" charset="0"/>
                <a:ea typeface="Roboto Medium" pitchFamily="2" charset="0"/>
                <a:cs typeface="Roboto Medium" pitchFamily="2" charset="0"/>
              </a:rPr>
              <a:t> </a:t>
            </a:r>
            <a:r>
              <a:rPr sz="1700" b="1" spc="-15" dirty="0">
                <a:solidFill>
                  <a:srgbClr val="FFFFFF"/>
                </a:solidFill>
                <a:latin typeface="Roboto Medium" pitchFamily="2" charset="0"/>
                <a:ea typeface="Roboto Medium" pitchFamily="2" charset="0"/>
                <a:cs typeface="Roboto Medium" pitchFamily="2" charset="0"/>
              </a:rPr>
              <a:t>de</a:t>
            </a:r>
            <a:r>
              <a:rPr sz="1700" b="1" spc="-85" dirty="0">
                <a:solidFill>
                  <a:srgbClr val="FFFFFF"/>
                </a:solidFill>
                <a:latin typeface="Roboto Medium" pitchFamily="2" charset="0"/>
                <a:ea typeface="Roboto Medium" pitchFamily="2" charset="0"/>
                <a:cs typeface="Roboto Medium" pitchFamily="2" charset="0"/>
              </a:rPr>
              <a:t> </a:t>
            </a:r>
            <a:r>
              <a:rPr sz="1700" b="1" spc="-25" dirty="0">
                <a:solidFill>
                  <a:srgbClr val="FFFFFF"/>
                </a:solidFill>
                <a:latin typeface="Roboto Medium" pitchFamily="2" charset="0"/>
                <a:ea typeface="Roboto Medium" pitchFamily="2" charset="0"/>
                <a:cs typeface="Roboto Medium" pitchFamily="2" charset="0"/>
              </a:rPr>
              <a:t>l’appui</a:t>
            </a:r>
            <a:r>
              <a:rPr sz="1700" b="1" spc="-80" dirty="0">
                <a:solidFill>
                  <a:srgbClr val="FFFFFF"/>
                </a:solidFill>
                <a:latin typeface="Roboto Medium" pitchFamily="2" charset="0"/>
                <a:ea typeface="Roboto Medium" pitchFamily="2" charset="0"/>
                <a:cs typeface="Roboto Medium" pitchFamily="2" charset="0"/>
              </a:rPr>
              <a:t> </a:t>
            </a:r>
            <a:r>
              <a:rPr sz="1700" b="1" spc="-20" dirty="0">
                <a:solidFill>
                  <a:srgbClr val="FFFFFF"/>
                </a:solidFill>
                <a:latin typeface="Roboto Medium" pitchFamily="2" charset="0"/>
                <a:ea typeface="Roboto Medium" pitchFamily="2" charset="0"/>
                <a:cs typeface="Roboto Medium" pitchFamily="2" charset="0"/>
              </a:rPr>
              <a:t>AFD</a:t>
            </a:r>
            <a:endParaRPr sz="1700" b="1" dirty="0">
              <a:latin typeface="Roboto Medium" pitchFamily="2" charset="0"/>
              <a:ea typeface="Roboto Medium" pitchFamily="2" charset="0"/>
              <a:cs typeface="Roboto Medium" pitchFamily="2" charset="0"/>
            </a:endParaRPr>
          </a:p>
        </p:txBody>
      </p:sp>
      <p:sp>
        <p:nvSpPr>
          <p:cNvPr id="25" name="object 14">
            <a:extLst>
              <a:ext uri="{FF2B5EF4-FFF2-40B4-BE49-F238E27FC236}">
                <a16:creationId xmlns:a16="http://schemas.microsoft.com/office/drawing/2014/main" id="{03A1A583-8B78-4D43-A23C-4E543B2EFC25}"/>
              </a:ext>
            </a:extLst>
          </p:cNvPr>
          <p:cNvSpPr txBox="1"/>
          <p:nvPr userDrawn="1"/>
        </p:nvSpPr>
        <p:spPr>
          <a:xfrm>
            <a:off x="4051273" y="5467863"/>
            <a:ext cx="2969260" cy="273152"/>
          </a:xfrm>
          <a:prstGeom prst="rect">
            <a:avLst/>
          </a:prstGeom>
          <a:noFill/>
        </p:spPr>
        <p:txBody>
          <a:bodyPr vert="horz" wrap="square" lIns="0" tIns="11430" rIns="0" bIns="0" rtlCol="0">
            <a:spAutoFit/>
          </a:bodyPr>
          <a:lstStyle/>
          <a:p>
            <a:pPr marL="92075">
              <a:lnSpc>
                <a:spcPct val="100000"/>
              </a:lnSpc>
              <a:spcBef>
                <a:spcPts val="90"/>
              </a:spcBef>
            </a:pPr>
            <a:r>
              <a:rPr sz="1700" b="1" spc="-20" dirty="0" err="1">
                <a:solidFill>
                  <a:srgbClr val="FFFFFF"/>
                </a:solidFill>
                <a:latin typeface="Roboto Medium" pitchFamily="2" charset="0"/>
                <a:ea typeface="Roboto Medium" pitchFamily="2" charset="0"/>
                <a:cs typeface="Roboto Medium" pitchFamily="2" charset="0"/>
              </a:rPr>
              <a:t>Objectifs</a:t>
            </a:r>
            <a:endParaRPr sz="1700" dirty="0">
              <a:latin typeface="Roboto Medium" pitchFamily="2" charset="0"/>
              <a:ea typeface="Roboto Medium" pitchFamily="2" charset="0"/>
              <a:cs typeface="Roboto Medium" pitchFamily="2" charset="0"/>
            </a:endParaRPr>
          </a:p>
        </p:txBody>
      </p:sp>
    </p:spTree>
    <p:extLst>
      <p:ext uri="{BB962C8B-B14F-4D97-AF65-F5344CB8AC3E}">
        <p14:creationId xmlns:p14="http://schemas.microsoft.com/office/powerpoint/2010/main" val="277522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7" name="bk object 17"/>
          <p:cNvSpPr/>
          <p:nvPr/>
        </p:nvSpPr>
        <p:spPr>
          <a:xfrm>
            <a:off x="0" y="0"/>
            <a:ext cx="7560000" cy="407034"/>
          </a:xfrm>
          <a:custGeom>
            <a:avLst/>
            <a:gdLst/>
            <a:ahLst/>
            <a:cxnLst/>
            <a:rect l="l" t="t" r="r" b="b"/>
            <a:pathLst>
              <a:path w="7560309" h="407034">
                <a:moveTo>
                  <a:pt x="0" y="406793"/>
                </a:moveTo>
                <a:lnTo>
                  <a:pt x="7559992" y="406793"/>
                </a:lnTo>
                <a:lnTo>
                  <a:pt x="7559992" y="0"/>
                </a:lnTo>
                <a:lnTo>
                  <a:pt x="0" y="0"/>
                </a:lnTo>
                <a:lnTo>
                  <a:pt x="0" y="406793"/>
                </a:lnTo>
                <a:close/>
              </a:path>
            </a:pathLst>
          </a:custGeom>
          <a:solidFill>
            <a:srgbClr val="F1A21E"/>
          </a:solidFill>
        </p:spPr>
        <p:txBody>
          <a:bodyPr wrap="square" lIns="0" tIns="0" rIns="0" bIns="0" rtlCol="0"/>
          <a:lstStyle/>
          <a:p>
            <a:endParaRPr/>
          </a:p>
        </p:txBody>
      </p:sp>
      <p:sp>
        <p:nvSpPr>
          <p:cNvPr id="13" name="object 10"/>
          <p:cNvSpPr/>
          <p:nvPr userDrawn="1"/>
        </p:nvSpPr>
        <p:spPr>
          <a:xfrm>
            <a:off x="2" y="10299700"/>
            <a:ext cx="7560000" cy="407034"/>
          </a:xfrm>
          <a:custGeom>
            <a:avLst/>
            <a:gdLst/>
            <a:ahLst/>
            <a:cxnLst/>
            <a:rect l="l" t="t" r="r" b="b"/>
            <a:pathLst>
              <a:path w="7560309" h="407034">
                <a:moveTo>
                  <a:pt x="0" y="406806"/>
                </a:moveTo>
                <a:lnTo>
                  <a:pt x="7559992" y="406806"/>
                </a:lnTo>
                <a:lnTo>
                  <a:pt x="7559992" y="0"/>
                </a:lnTo>
                <a:lnTo>
                  <a:pt x="0" y="0"/>
                </a:lnTo>
                <a:lnTo>
                  <a:pt x="0" y="406806"/>
                </a:lnTo>
                <a:close/>
              </a:path>
            </a:pathLst>
          </a:custGeom>
          <a:solidFill>
            <a:srgbClr val="F1A21E"/>
          </a:solidFill>
        </p:spPr>
        <p:txBody>
          <a:bodyPr wrap="square" lIns="0" tIns="0" rIns="0" bIns="0" rtlCol="0"/>
          <a:lstStyle/>
          <a:p>
            <a:endParaRPr/>
          </a:p>
        </p:txBody>
      </p:sp>
      <p:pic>
        <p:nvPicPr>
          <p:cNvPr id="9" name="Image 8" descr="Sans titre-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50050" y="10375900"/>
            <a:ext cx="685800" cy="285586"/>
          </a:xfrm>
          <a:prstGeom prst="rect">
            <a:avLst/>
          </a:prstGeom>
        </p:spPr>
      </p:pic>
      <p:pic>
        <p:nvPicPr>
          <p:cNvPr id="6" name="Graphique 19">
            <a:extLst>
              <a:ext uri="{FF2B5EF4-FFF2-40B4-BE49-F238E27FC236}">
                <a16:creationId xmlns:a16="http://schemas.microsoft.com/office/drawing/2014/main" id="{0DB0C92D-194D-4A76-88E4-76488B20065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97331" y="10478853"/>
            <a:ext cx="1047750" cy="85725"/>
          </a:xfrm>
          <a:prstGeom prst="rect">
            <a:avLst/>
          </a:prstGeom>
        </p:spPr>
      </p:pic>
      <p:grpSp>
        <p:nvGrpSpPr>
          <p:cNvPr id="2" name="Groupe 1"/>
          <p:cNvGrpSpPr/>
          <p:nvPr userDrawn="1"/>
        </p:nvGrpSpPr>
        <p:grpSpPr>
          <a:xfrm>
            <a:off x="349250" y="1102995"/>
            <a:ext cx="3961129" cy="304118"/>
            <a:chOff x="349250" y="1102995"/>
            <a:chExt cx="3961129" cy="304118"/>
          </a:xfrm>
        </p:grpSpPr>
        <p:sp>
          <p:nvSpPr>
            <p:cNvPr id="7" name="bk object 16"/>
            <p:cNvSpPr/>
            <p:nvPr userDrawn="1"/>
          </p:nvSpPr>
          <p:spPr>
            <a:xfrm>
              <a:off x="349250" y="1102995"/>
              <a:ext cx="3810000" cy="281305"/>
            </a:xfrm>
            <a:custGeom>
              <a:avLst/>
              <a:gdLst/>
              <a:ahLst/>
              <a:cxnLst/>
              <a:rect l="l" t="t" r="r" b="b"/>
              <a:pathLst>
                <a:path w="2969260" h="281304">
                  <a:moveTo>
                    <a:pt x="2968726" y="0"/>
                  </a:moveTo>
                  <a:lnTo>
                    <a:pt x="0" y="0"/>
                  </a:lnTo>
                  <a:lnTo>
                    <a:pt x="0" y="280797"/>
                  </a:lnTo>
                  <a:lnTo>
                    <a:pt x="2968726" y="279781"/>
                  </a:lnTo>
                  <a:lnTo>
                    <a:pt x="2968726" y="0"/>
                  </a:lnTo>
                  <a:close/>
                </a:path>
              </a:pathLst>
            </a:custGeom>
            <a:solidFill>
              <a:srgbClr val="271C70"/>
            </a:solidFill>
          </p:spPr>
          <p:txBody>
            <a:bodyPr wrap="square" lIns="0" tIns="0" rIns="0" bIns="0" rtlCol="0"/>
            <a:lstStyle/>
            <a:p>
              <a:endParaRPr/>
            </a:p>
          </p:txBody>
        </p:sp>
        <p:sp>
          <p:nvSpPr>
            <p:cNvPr id="8" name="object 8">
              <a:extLst>
                <a:ext uri="{FF2B5EF4-FFF2-40B4-BE49-F238E27FC236}">
                  <a16:creationId xmlns:a16="http://schemas.microsoft.com/office/drawing/2014/main" id="{90BEAFB7-028D-4EE4-B286-7495658A8E8C}"/>
                </a:ext>
              </a:extLst>
            </p:cNvPr>
            <p:cNvSpPr txBox="1"/>
            <p:nvPr userDrawn="1"/>
          </p:nvSpPr>
          <p:spPr>
            <a:xfrm>
              <a:off x="349250" y="1149350"/>
              <a:ext cx="3961129" cy="257763"/>
            </a:xfrm>
            <a:prstGeom prst="rect">
              <a:avLst/>
            </a:prstGeom>
          </p:spPr>
          <p:txBody>
            <a:bodyPr vert="horz" wrap="square" lIns="0" tIns="11430" rIns="0" bIns="0" rtlCol="0">
              <a:spAutoFit/>
            </a:bodyPr>
            <a:lstStyle/>
            <a:p>
              <a:pPr marL="92075">
                <a:lnSpc>
                  <a:spcPct val="100000"/>
                </a:lnSpc>
                <a:spcBef>
                  <a:spcPts val="90"/>
                </a:spcBef>
              </a:pPr>
              <a:r>
                <a:rPr sz="1600" b="1" spc="-25" dirty="0">
                  <a:solidFill>
                    <a:srgbClr val="FFFFFF"/>
                  </a:solidFill>
                  <a:latin typeface="Roboto Medium" pitchFamily="2" charset="0"/>
                  <a:ea typeface="Roboto Medium" pitchFamily="2" charset="0"/>
                  <a:cs typeface="Roboto Medium" pitchFamily="2" charset="0"/>
                </a:rPr>
                <a:t>Appréciation</a:t>
              </a:r>
              <a:r>
                <a:rPr sz="1600" b="1" spc="-90" dirty="0">
                  <a:solidFill>
                    <a:srgbClr val="FFFFFF"/>
                  </a:solidFill>
                  <a:latin typeface="Roboto Medium" pitchFamily="2" charset="0"/>
                  <a:ea typeface="Roboto Medium" pitchFamily="2" charset="0"/>
                  <a:cs typeface="Roboto Medium" pitchFamily="2" charset="0"/>
                </a:rPr>
                <a:t> </a:t>
              </a:r>
              <a:r>
                <a:rPr sz="1600" b="1" spc="-15" dirty="0">
                  <a:solidFill>
                    <a:srgbClr val="FFFFFF"/>
                  </a:solidFill>
                  <a:latin typeface="Roboto Medium" pitchFamily="2" charset="0"/>
                  <a:ea typeface="Roboto Medium" pitchFamily="2" charset="0"/>
                  <a:cs typeface="Roboto Medium" pitchFamily="2" charset="0"/>
                </a:rPr>
                <a:t>de</a:t>
              </a:r>
              <a:r>
                <a:rPr sz="1600" b="1" spc="-85" dirty="0">
                  <a:solidFill>
                    <a:srgbClr val="FFFFFF"/>
                  </a:solidFill>
                  <a:latin typeface="Roboto Medium" pitchFamily="2" charset="0"/>
                  <a:ea typeface="Roboto Medium" pitchFamily="2" charset="0"/>
                  <a:cs typeface="Roboto Medium" pitchFamily="2" charset="0"/>
                </a:rPr>
                <a:t> </a:t>
              </a:r>
              <a:r>
                <a:rPr sz="1600" b="1" spc="-15" dirty="0">
                  <a:solidFill>
                    <a:srgbClr val="FFFFFF"/>
                  </a:solidFill>
                  <a:latin typeface="Roboto Medium" pitchFamily="2" charset="0"/>
                  <a:ea typeface="Roboto Medium" pitchFamily="2" charset="0"/>
                  <a:cs typeface="Roboto Medium" pitchFamily="2" charset="0"/>
                </a:rPr>
                <a:t>la</a:t>
              </a:r>
              <a:r>
                <a:rPr sz="1600" b="1" spc="-80" dirty="0">
                  <a:solidFill>
                    <a:srgbClr val="FFFFFF"/>
                  </a:solidFill>
                  <a:latin typeface="Roboto Medium" pitchFamily="2" charset="0"/>
                  <a:ea typeface="Roboto Medium" pitchFamily="2" charset="0"/>
                  <a:cs typeface="Roboto Medium" pitchFamily="2" charset="0"/>
                </a:rPr>
                <a:t> </a:t>
              </a:r>
              <a:r>
                <a:rPr sz="1600" b="1" spc="-20" dirty="0">
                  <a:solidFill>
                    <a:srgbClr val="FFFFFF"/>
                  </a:solidFill>
                  <a:latin typeface="Roboto Medium" pitchFamily="2" charset="0"/>
                  <a:ea typeface="Roboto Medium" pitchFamily="2" charset="0"/>
                  <a:cs typeface="Roboto Medium" pitchFamily="2" charset="0"/>
                </a:rPr>
                <a:t>performance</a:t>
              </a:r>
              <a:endParaRPr sz="1600" dirty="0">
                <a:latin typeface="Roboto Medium" pitchFamily="2" charset="0"/>
                <a:ea typeface="Roboto Medium" pitchFamily="2" charset="0"/>
                <a:cs typeface="Roboto Medium" pitchFamily="2" charset="0"/>
              </a:endParaRPr>
            </a:p>
          </p:txBody>
        </p:sp>
      </p:grpSp>
    </p:spTree>
    <p:extLst>
      <p:ext uri="{BB962C8B-B14F-4D97-AF65-F5344CB8AC3E}">
        <p14:creationId xmlns:p14="http://schemas.microsoft.com/office/powerpoint/2010/main" val="23877662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3" r:id="rId1"/>
    <p:sldLayoutId id="2147483684" r:id="rId2"/>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527563" y="5416501"/>
            <a:ext cx="3022350" cy="4921860"/>
          </a:xfrm>
          <a:prstGeom prst="rect">
            <a:avLst/>
          </a:prstGeom>
        </p:spPr>
        <p:txBody>
          <a:bodyPr vert="horz" wrap="square" lIns="0" tIns="25400" rIns="0" bIns="0" rtlCol="0">
            <a:spAutoFit/>
          </a:bodyPr>
          <a:lstStyle/>
          <a:p>
            <a:pPr marL="12700" algn="just">
              <a:lnSpc>
                <a:spcPct val="100000"/>
              </a:lnSpc>
              <a:spcBef>
                <a:spcPts val="200"/>
              </a:spcBef>
            </a:pPr>
            <a:r>
              <a:rPr lang="fr-FR" sz="1100" b="1" spc="-15" dirty="0">
                <a:solidFill>
                  <a:srgbClr val="271C70"/>
                </a:solidFill>
                <a:latin typeface="Roboto-Black"/>
              </a:rPr>
              <a:t>Contexte</a:t>
            </a:r>
          </a:p>
          <a:p>
            <a:pPr algn="just"/>
            <a:r>
              <a:rPr lang="fr-FR" sz="950" spc="-35" dirty="0">
                <a:latin typeface="Roboto-Light"/>
              </a:rPr>
              <a:t>La promotion du développement local en milieu rural dans un contexte de décentralisation a</a:t>
            </a:r>
            <a:r>
              <a:rPr lang="fr-FR" sz="950" i="1" spc="-35" dirty="0">
                <a:latin typeface="Roboto-Light"/>
              </a:rPr>
              <a:t> </a:t>
            </a:r>
            <a:r>
              <a:rPr lang="fr-FR" sz="950" spc="-35" dirty="0">
                <a:latin typeface="Roboto-Light"/>
              </a:rPr>
              <a:t>nécessité d’opérationnaliser un nouveau régime foncier rural (loi 034-2009/AN)  et de l’articuler avec les dynamiques de développement </a:t>
            </a:r>
            <a:r>
              <a:rPr lang="fr-FR" sz="950" spc="-35" dirty="0" err="1">
                <a:latin typeface="Roboto-Light"/>
              </a:rPr>
              <a:t>économi-que</a:t>
            </a:r>
            <a:r>
              <a:rPr lang="fr-FR" sz="950" spc="-35" dirty="0">
                <a:latin typeface="Roboto-Light"/>
              </a:rPr>
              <a:t> communal durable (appui aux filières agro-</a:t>
            </a:r>
            <a:r>
              <a:rPr lang="fr-FR" sz="950" spc="-35" dirty="0" err="1">
                <a:latin typeface="Roboto-Light"/>
              </a:rPr>
              <a:t>sylvo</a:t>
            </a:r>
            <a:r>
              <a:rPr lang="fr-FR" sz="950" spc="-35" dirty="0">
                <a:latin typeface="Roboto-Light"/>
              </a:rPr>
              <a:t>-pastorales avec des infrastructures publiques et des unités privées de gestion et de transformation des produits locaux)</a:t>
            </a:r>
            <a:r>
              <a:rPr lang="fr-FR" sz="950" i="1" spc="-35" dirty="0">
                <a:latin typeface="Roboto-Light"/>
              </a:rPr>
              <a:t>. </a:t>
            </a:r>
            <a:r>
              <a:rPr lang="fr-FR" sz="950" spc="-35" dirty="0">
                <a:latin typeface="Roboto-Light"/>
              </a:rPr>
              <a:t>Cela implique de renforcer les capacités des acteurs à la base en terme de planification, de financement, de mise en œuvre d’investissements à caractère économique ou productif, et de gestion des ressources naturelles (ex : fertilité des sols, gestion durable des espaces boisés). </a:t>
            </a:r>
          </a:p>
          <a:p>
            <a:pPr algn="just"/>
            <a:endParaRPr lang="fr-FR" sz="400" spc="-35" dirty="0">
              <a:latin typeface="Roboto-Light"/>
            </a:endParaRPr>
          </a:p>
          <a:p>
            <a:pPr marL="12700" algn="just">
              <a:spcBef>
                <a:spcPts val="200"/>
              </a:spcBef>
            </a:pPr>
            <a:r>
              <a:rPr lang="fr-FR" sz="1100" b="1" spc="-15" dirty="0">
                <a:solidFill>
                  <a:srgbClr val="271C70"/>
                </a:solidFill>
                <a:latin typeface="Roboto-Black"/>
              </a:rPr>
              <a:t>Intervenants et mode opératoire</a:t>
            </a:r>
          </a:p>
          <a:p>
            <a:pPr algn="just"/>
            <a:r>
              <a:rPr lang="fr-FR" sz="950" spc="-35" dirty="0">
                <a:latin typeface="Roboto-Light"/>
              </a:rPr>
              <a:t>Placé sous la maîtrise d’ouvrage locale des collectivités territoriales, le financement de projets communaux et de promoteurs privés collectifs</a:t>
            </a:r>
            <a:r>
              <a:rPr lang="fr-FR" sz="950" i="1" spc="-35" dirty="0">
                <a:latin typeface="Roboto-Light"/>
              </a:rPr>
              <a:t> </a:t>
            </a:r>
            <a:r>
              <a:rPr lang="fr-FR" sz="950" spc="-35" dirty="0">
                <a:latin typeface="Roboto-Light"/>
              </a:rPr>
              <a:t>a impliqué la création</a:t>
            </a:r>
            <a:r>
              <a:rPr lang="fr-FR" sz="950" i="1" spc="-35" dirty="0">
                <a:latin typeface="Roboto-Light"/>
              </a:rPr>
              <a:t> </a:t>
            </a:r>
            <a:r>
              <a:rPr lang="fr-FR" sz="950" spc="-35" dirty="0">
                <a:latin typeface="Roboto-Light"/>
              </a:rPr>
              <a:t>d’une commission de concertation pour le développement rural (CCDR). Cette instance locale a pour objectif de sélectionner les projets prioritaires à partir des plans communaux de développement et/ou des plans annuels d’investissement,  de les soumettre pour validation aux conseils municipaux, puis d’assurer leur mise en exploitation et leur suivi. Un dispositif d’animation intercommunale (DAI) et une unité de coordination du Projet (UGP) ont appuyé cette dynamique locale, tout en collaborant avec des institutions décisionnelles au niveau national (AFD, DGFOMR, FPDCT).</a:t>
            </a:r>
          </a:p>
          <a:p>
            <a:pPr algn="just"/>
            <a:r>
              <a:rPr lang="fr-FR" sz="950" spc="-35" dirty="0">
                <a:latin typeface="Roboto-Light"/>
              </a:rPr>
              <a:t>Ce mode opératoire a contribué à consolider les capacités des communes dans l’exercice de la maîtrise d’ouvrage en matière de financement des activités de promotion de l’économie locale et de sécurisation des espaces fonciers </a:t>
            </a:r>
            <a:r>
              <a:rPr lang="fr-FR" sz="950" spc="-35" dirty="0">
                <a:solidFill>
                  <a:srgbClr val="231F20"/>
                </a:solidFill>
                <a:latin typeface="Roboto-Light"/>
              </a:rPr>
              <a:t>des investissements réalisés.</a:t>
            </a:r>
          </a:p>
        </p:txBody>
      </p:sp>
      <p:sp>
        <p:nvSpPr>
          <p:cNvPr id="6" name="object 6"/>
          <p:cNvSpPr txBox="1"/>
          <p:nvPr/>
        </p:nvSpPr>
        <p:spPr>
          <a:xfrm>
            <a:off x="4038585" y="5771572"/>
            <a:ext cx="2969259" cy="4394601"/>
          </a:xfrm>
          <a:prstGeom prst="rect">
            <a:avLst/>
          </a:prstGeom>
        </p:spPr>
        <p:txBody>
          <a:bodyPr vert="horz" wrap="square" lIns="0" tIns="12700" rIns="0" bIns="0" rtlCol="0">
            <a:spAutoFit/>
          </a:bodyPr>
          <a:lstStyle/>
          <a:p>
            <a:pPr marL="12700" marR="5080" algn="just">
              <a:lnSpc>
                <a:spcPct val="112799"/>
              </a:lnSpc>
              <a:spcBef>
                <a:spcPts val="100"/>
              </a:spcBef>
            </a:pPr>
            <a:r>
              <a:rPr lang="fr-FR" sz="950" spc="-35" dirty="0">
                <a:latin typeface="Roboto-Light"/>
              </a:rPr>
              <a:t>La composante 2 du PACOF/GRN a visé à améliorer les capacités des communes et des acteurs locaux en matière de planification, de financement et de mise en œuvre d'investissements à caractère économique/productif ou de gestion des ressources naturelles.</a:t>
            </a:r>
          </a:p>
          <a:p>
            <a:pPr marL="12700" marR="5080" algn="just">
              <a:lnSpc>
                <a:spcPct val="112799"/>
              </a:lnSpc>
              <a:spcBef>
                <a:spcPts val="100"/>
              </a:spcBef>
            </a:pPr>
            <a:endParaRPr lang="fr-FR" sz="800" spc="-35" dirty="0">
              <a:latin typeface="Roboto-Light"/>
              <a:cs typeface="Roboto-Light"/>
            </a:endParaRPr>
          </a:p>
          <a:p>
            <a:pPr marL="12700" marR="5080" algn="just">
              <a:lnSpc>
                <a:spcPct val="112799"/>
              </a:lnSpc>
              <a:spcBef>
                <a:spcPts val="100"/>
              </a:spcBef>
            </a:pPr>
            <a:r>
              <a:rPr lang="fr-FR" sz="1100" b="1" spc="-15" dirty="0">
                <a:solidFill>
                  <a:srgbClr val="271C70"/>
                </a:solidFill>
                <a:latin typeface="Roboto-Black"/>
              </a:rPr>
              <a:t>Réalisations attendues</a:t>
            </a:r>
          </a:p>
          <a:p>
            <a:pPr marL="184150" marR="5080" indent="-171450" algn="just">
              <a:lnSpc>
                <a:spcPct val="112799"/>
              </a:lnSpc>
              <a:spcBef>
                <a:spcPts val="100"/>
              </a:spcBef>
              <a:buFont typeface="Arial" panose="020B0604020202020204" pitchFamily="34" charset="0"/>
              <a:buChar char="•"/>
            </a:pPr>
            <a:r>
              <a:rPr lang="fr-FR" sz="950" spc="-35" dirty="0">
                <a:latin typeface="Roboto-Light"/>
              </a:rPr>
              <a:t>Mise en place d’un guichet spécifique avec 2 lignes de financement : </a:t>
            </a:r>
          </a:p>
          <a:p>
            <a:pPr marL="641350" marR="5080" lvl="1" indent="-171450" algn="just">
              <a:lnSpc>
                <a:spcPct val="112799"/>
              </a:lnSpc>
              <a:spcBef>
                <a:spcPts val="100"/>
              </a:spcBef>
              <a:buFont typeface="Arial" panose="020B0604020202020204" pitchFamily="34" charset="0"/>
              <a:buChar char="•"/>
            </a:pPr>
            <a:r>
              <a:rPr lang="fr-FR" sz="950" spc="-35" dirty="0">
                <a:latin typeface="Roboto-Light"/>
              </a:rPr>
              <a:t>i) investissements communaux (FIC-C) </a:t>
            </a:r>
          </a:p>
          <a:p>
            <a:pPr marL="641350" marR="5080" lvl="1" indent="-171450" algn="just">
              <a:lnSpc>
                <a:spcPct val="112799"/>
              </a:lnSpc>
              <a:spcBef>
                <a:spcPts val="100"/>
              </a:spcBef>
              <a:buFont typeface="Arial" panose="020B0604020202020204" pitchFamily="34" charset="0"/>
              <a:buChar char="•"/>
            </a:pPr>
            <a:r>
              <a:rPr lang="fr-FR" sz="950" spc="-35" dirty="0">
                <a:latin typeface="Roboto-Light"/>
              </a:rPr>
              <a:t>ii) investissements privés (FIC-P) </a:t>
            </a:r>
          </a:p>
          <a:p>
            <a:pPr marL="184150" marR="5080" indent="-171450" algn="just">
              <a:lnSpc>
                <a:spcPct val="112799"/>
              </a:lnSpc>
              <a:spcBef>
                <a:spcPts val="100"/>
              </a:spcBef>
              <a:buFont typeface="Arial" panose="020B0604020202020204" pitchFamily="34" charset="0"/>
              <a:buChar char="•"/>
            </a:pPr>
            <a:r>
              <a:rPr lang="fr-FR" sz="950" spc="-35" dirty="0">
                <a:latin typeface="Roboto-Light"/>
              </a:rPr>
              <a:t>Appui à la révision des plans communaux de développement (PCD) pour tenir compte de schémas directeurs et appui à l’élaboration de plans annuels d’investissement (PAI)</a:t>
            </a:r>
          </a:p>
          <a:p>
            <a:pPr marL="184150" marR="5080" indent="-171450" algn="just">
              <a:lnSpc>
                <a:spcPct val="112799"/>
              </a:lnSpc>
              <a:spcBef>
                <a:spcPts val="100"/>
              </a:spcBef>
              <a:buFont typeface="Arial" panose="020B0604020202020204" pitchFamily="34" charset="0"/>
              <a:buChar char="•"/>
            </a:pPr>
            <a:r>
              <a:rPr lang="fr-FR" sz="950" spc="-35" dirty="0">
                <a:latin typeface="Roboto-Light"/>
              </a:rPr>
              <a:t>Elaboration du code de financement et relecture des manuels de procédure du fonds permanent de développement des collectivités territoriales (FPDCT) avec une délégation de pouvoir aux agences régionales (AR/FPDCT) de la Boucle du Mouhoun et des Hauts--Bassins</a:t>
            </a:r>
          </a:p>
          <a:p>
            <a:pPr marL="184150" marR="5080" indent="-171450" algn="just">
              <a:lnSpc>
                <a:spcPct val="112799"/>
              </a:lnSpc>
              <a:spcBef>
                <a:spcPts val="100"/>
              </a:spcBef>
              <a:buFont typeface="Arial" panose="020B0604020202020204" pitchFamily="34" charset="0"/>
              <a:buChar char="•"/>
            </a:pPr>
            <a:r>
              <a:rPr lang="fr-FR" sz="950" spc="-35" dirty="0">
                <a:latin typeface="Roboto-Light"/>
              </a:rPr>
              <a:t>Appui à l’élaboration des projets, à l’identification des besoins d’appui technique, à la réalisation des projets et accompagnement pour leur mise en exploitation</a:t>
            </a:r>
            <a:r>
              <a:rPr lang="fr-FR" sz="950" strike="sngStrike" spc="-35" dirty="0">
                <a:latin typeface="Roboto-Light"/>
              </a:rPr>
              <a:t> </a:t>
            </a:r>
          </a:p>
          <a:p>
            <a:pPr marL="184150" marR="5080" indent="-171450" algn="just">
              <a:lnSpc>
                <a:spcPct val="112799"/>
              </a:lnSpc>
              <a:spcBef>
                <a:spcPts val="100"/>
              </a:spcBef>
              <a:buFont typeface="Arial" panose="020B0604020202020204" pitchFamily="34" charset="0"/>
              <a:buChar char="•"/>
            </a:pPr>
            <a:r>
              <a:rPr lang="fr-FR" sz="950" spc="-35" dirty="0">
                <a:latin typeface="Roboto-Light"/>
              </a:rPr>
              <a:t>Définition et mise en œuvre d’un dispositif de suivi et de contrôle des projets «promoteurs» au niveau communal</a:t>
            </a:r>
          </a:p>
        </p:txBody>
      </p:sp>
      <p:sp>
        <p:nvSpPr>
          <p:cNvPr id="16" name="object 16"/>
          <p:cNvSpPr txBox="1"/>
          <p:nvPr/>
        </p:nvSpPr>
        <p:spPr>
          <a:xfrm>
            <a:off x="667523" y="3789053"/>
            <a:ext cx="2613310" cy="1596590"/>
          </a:xfrm>
          <a:prstGeom prst="rect">
            <a:avLst/>
          </a:prstGeom>
        </p:spPr>
        <p:txBody>
          <a:bodyPr vert="horz" wrap="square" lIns="0" tIns="64769" rIns="0" bIns="0" rtlCol="0">
            <a:spAutoFit/>
          </a:bodyPr>
          <a:lstStyle/>
          <a:p>
            <a:pPr marL="12700">
              <a:spcBef>
                <a:spcPts val="509"/>
              </a:spcBef>
            </a:pPr>
            <a:r>
              <a:rPr lang="fr-FR" sz="900" b="1" spc="-15" dirty="0">
                <a:solidFill>
                  <a:srgbClr val="271C70"/>
                </a:solidFill>
                <a:latin typeface="Roboto-Black"/>
                <a:cs typeface="Roboto-Black"/>
              </a:rPr>
              <a:t>Numéro de projet : </a:t>
            </a:r>
            <a:r>
              <a:rPr lang="en-US" sz="900" spc="-15" dirty="0">
                <a:solidFill>
                  <a:srgbClr val="231F20"/>
                </a:solidFill>
                <a:latin typeface="Roboto-Light"/>
              </a:rPr>
              <a:t>CB 1173</a:t>
            </a:r>
            <a:endParaRPr lang="fr-FR" sz="900" spc="-15" dirty="0">
              <a:solidFill>
                <a:srgbClr val="231F20"/>
              </a:solidFill>
              <a:latin typeface="Roboto-Light"/>
            </a:endParaRPr>
          </a:p>
          <a:p>
            <a:pPr marL="12700">
              <a:spcBef>
                <a:spcPts val="509"/>
              </a:spcBef>
            </a:pPr>
            <a:r>
              <a:rPr sz="900" b="1" spc="-15" dirty="0" err="1">
                <a:solidFill>
                  <a:srgbClr val="271C70"/>
                </a:solidFill>
                <a:latin typeface="Roboto-Black"/>
                <a:cs typeface="Roboto-Black"/>
              </a:rPr>
              <a:t>Montant</a:t>
            </a:r>
            <a:r>
              <a:rPr lang="fr-FR" sz="900" b="1" spc="-70" dirty="0">
                <a:solidFill>
                  <a:srgbClr val="271C70"/>
                </a:solidFill>
                <a:latin typeface="Roboto-Black"/>
                <a:cs typeface="Roboto-Black"/>
              </a:rPr>
              <a:t>  Composante 2 </a:t>
            </a:r>
            <a:r>
              <a:rPr sz="900" b="1" dirty="0">
                <a:solidFill>
                  <a:srgbClr val="271C70"/>
                </a:solidFill>
                <a:latin typeface="Roboto-Black"/>
                <a:cs typeface="Roboto-Black"/>
              </a:rPr>
              <a:t>:</a:t>
            </a:r>
            <a:r>
              <a:rPr lang="fr-FR" sz="900" b="1" spc="-15" dirty="0">
                <a:solidFill>
                  <a:srgbClr val="231F20"/>
                </a:solidFill>
                <a:latin typeface="Roboto-Light"/>
                <a:cs typeface="Roboto-Black"/>
              </a:rPr>
              <a:t> </a:t>
            </a:r>
            <a:r>
              <a:rPr lang="fr-FR" sz="900" dirty="0"/>
              <a:t>3,5 M.€ </a:t>
            </a:r>
            <a:endParaRPr lang="fr-FR" sz="900" spc="-15" dirty="0">
              <a:solidFill>
                <a:srgbClr val="231F20"/>
              </a:solidFill>
              <a:latin typeface="Roboto-Light"/>
            </a:endParaRPr>
          </a:p>
          <a:p>
            <a:pPr marL="12700">
              <a:spcBef>
                <a:spcPts val="509"/>
              </a:spcBef>
            </a:pPr>
            <a:r>
              <a:rPr sz="900" b="1" spc="-30" dirty="0" err="1">
                <a:solidFill>
                  <a:srgbClr val="271C70"/>
                </a:solidFill>
                <a:latin typeface="Roboto-Black"/>
                <a:cs typeface="Roboto-Black"/>
              </a:rPr>
              <a:t>Taux</a:t>
            </a:r>
            <a:r>
              <a:rPr sz="900" b="1" spc="-70" dirty="0">
                <a:solidFill>
                  <a:srgbClr val="271C70"/>
                </a:solidFill>
                <a:latin typeface="Roboto-Black"/>
                <a:cs typeface="Roboto-Black"/>
              </a:rPr>
              <a:t> </a:t>
            </a:r>
            <a:r>
              <a:rPr sz="900" b="1" spc="-10" dirty="0">
                <a:solidFill>
                  <a:srgbClr val="271C70"/>
                </a:solidFill>
                <a:latin typeface="Roboto-Black"/>
                <a:cs typeface="Roboto-Black"/>
              </a:rPr>
              <a:t>de</a:t>
            </a:r>
            <a:r>
              <a:rPr sz="900" b="1" spc="-70" dirty="0">
                <a:solidFill>
                  <a:srgbClr val="271C70"/>
                </a:solidFill>
                <a:latin typeface="Roboto-Black"/>
                <a:cs typeface="Roboto-Black"/>
              </a:rPr>
              <a:t> </a:t>
            </a:r>
            <a:r>
              <a:rPr sz="900" b="1" spc="-15" dirty="0" err="1">
                <a:solidFill>
                  <a:srgbClr val="271C70"/>
                </a:solidFill>
                <a:latin typeface="Roboto-Black"/>
                <a:cs typeface="Roboto-Black"/>
              </a:rPr>
              <a:t>décaissement</a:t>
            </a:r>
            <a:r>
              <a:rPr lang="fr-FR" sz="900" b="1" spc="-65" dirty="0">
                <a:solidFill>
                  <a:srgbClr val="271C70"/>
                </a:solidFill>
                <a:latin typeface="Roboto-Black"/>
                <a:cs typeface="Roboto-Black"/>
              </a:rPr>
              <a:t> </a:t>
            </a:r>
            <a:r>
              <a:rPr sz="900" b="1" dirty="0">
                <a:solidFill>
                  <a:srgbClr val="271C70"/>
                </a:solidFill>
                <a:latin typeface="Roboto-Black"/>
                <a:cs typeface="Roboto-Black"/>
              </a:rPr>
              <a:t>:</a:t>
            </a:r>
            <a:r>
              <a:rPr sz="900" b="1" spc="-70" dirty="0">
                <a:solidFill>
                  <a:srgbClr val="271C70"/>
                </a:solidFill>
                <a:latin typeface="Roboto-Black"/>
                <a:cs typeface="Roboto-Black"/>
              </a:rPr>
              <a:t> </a:t>
            </a:r>
            <a:r>
              <a:rPr lang="en-US" sz="900" spc="-15" dirty="0">
                <a:solidFill>
                  <a:srgbClr val="231F20"/>
                </a:solidFill>
                <a:latin typeface="Roboto-Light"/>
              </a:rPr>
              <a:t>100%</a:t>
            </a:r>
            <a:endParaRPr lang="fr-FR" sz="900" spc="-15" dirty="0">
              <a:solidFill>
                <a:srgbClr val="231F20"/>
              </a:solidFill>
              <a:latin typeface="Roboto-Light"/>
            </a:endParaRPr>
          </a:p>
          <a:p>
            <a:pPr marL="12700">
              <a:lnSpc>
                <a:spcPct val="100000"/>
              </a:lnSpc>
              <a:spcBef>
                <a:spcPts val="415"/>
              </a:spcBef>
            </a:pPr>
            <a:r>
              <a:rPr sz="900" b="1" spc="-15" dirty="0">
                <a:solidFill>
                  <a:srgbClr val="271C70"/>
                </a:solidFill>
                <a:latin typeface="Roboto-Black"/>
                <a:cs typeface="Roboto-Black"/>
              </a:rPr>
              <a:t>Signature</a:t>
            </a:r>
            <a:r>
              <a:rPr sz="900" b="1" spc="-70" dirty="0">
                <a:solidFill>
                  <a:srgbClr val="271C70"/>
                </a:solidFill>
                <a:latin typeface="Roboto-Black"/>
                <a:cs typeface="Roboto-Black"/>
              </a:rPr>
              <a:t> </a:t>
            </a:r>
            <a:r>
              <a:rPr sz="900" b="1" spc="-10" dirty="0">
                <a:solidFill>
                  <a:srgbClr val="271C70"/>
                </a:solidFill>
                <a:latin typeface="Roboto-Black"/>
                <a:cs typeface="Roboto-Black"/>
              </a:rPr>
              <a:t>de</a:t>
            </a:r>
            <a:r>
              <a:rPr sz="900" b="1" spc="-65" dirty="0">
                <a:solidFill>
                  <a:srgbClr val="271C70"/>
                </a:solidFill>
                <a:latin typeface="Roboto-Black"/>
                <a:cs typeface="Roboto-Black"/>
              </a:rPr>
              <a:t> </a:t>
            </a:r>
            <a:r>
              <a:rPr sz="900" b="1" spc="-10" dirty="0">
                <a:solidFill>
                  <a:srgbClr val="271C70"/>
                </a:solidFill>
                <a:latin typeface="Roboto-Black"/>
                <a:cs typeface="Roboto-Black"/>
              </a:rPr>
              <a:t>la</a:t>
            </a:r>
            <a:r>
              <a:rPr sz="900" b="1" spc="-70" dirty="0">
                <a:solidFill>
                  <a:srgbClr val="271C70"/>
                </a:solidFill>
                <a:latin typeface="Roboto-Black"/>
                <a:cs typeface="Roboto-Black"/>
              </a:rPr>
              <a:t> </a:t>
            </a:r>
            <a:r>
              <a:rPr sz="900" b="1" spc="-15" dirty="0">
                <a:solidFill>
                  <a:srgbClr val="271C70"/>
                </a:solidFill>
                <a:latin typeface="Roboto-Black"/>
                <a:cs typeface="Roboto-Black"/>
              </a:rPr>
              <a:t>convention</a:t>
            </a:r>
            <a:endParaRPr sz="900" dirty="0">
              <a:latin typeface="Roboto-Black"/>
              <a:cs typeface="Roboto-Black"/>
            </a:endParaRPr>
          </a:p>
          <a:p>
            <a:pPr marL="12700">
              <a:spcBef>
                <a:spcPts val="509"/>
              </a:spcBef>
            </a:pPr>
            <a:r>
              <a:rPr sz="900" b="1" spc="-10" dirty="0">
                <a:solidFill>
                  <a:srgbClr val="271C70"/>
                </a:solidFill>
                <a:latin typeface="Roboto-Black"/>
                <a:cs typeface="Roboto-Black"/>
              </a:rPr>
              <a:t>de</a:t>
            </a:r>
            <a:r>
              <a:rPr sz="900" b="1" spc="-70" dirty="0">
                <a:solidFill>
                  <a:srgbClr val="271C70"/>
                </a:solidFill>
                <a:latin typeface="Roboto-Black"/>
                <a:cs typeface="Roboto-Black"/>
              </a:rPr>
              <a:t> </a:t>
            </a:r>
            <a:r>
              <a:rPr sz="900" b="1" spc="-15" dirty="0" err="1">
                <a:solidFill>
                  <a:srgbClr val="271C70"/>
                </a:solidFill>
                <a:latin typeface="Roboto-Black"/>
                <a:cs typeface="Roboto-Black"/>
              </a:rPr>
              <a:t>financement</a:t>
            </a:r>
            <a:r>
              <a:rPr lang="fr-FR" sz="900" b="1" spc="-65" dirty="0">
                <a:solidFill>
                  <a:srgbClr val="271C70"/>
                </a:solidFill>
                <a:latin typeface="Roboto-Black"/>
                <a:cs typeface="Roboto-Black"/>
              </a:rPr>
              <a:t> </a:t>
            </a:r>
            <a:r>
              <a:rPr sz="900" b="1" dirty="0">
                <a:solidFill>
                  <a:srgbClr val="271C70"/>
                </a:solidFill>
                <a:latin typeface="Roboto-Black"/>
                <a:cs typeface="Roboto-Black"/>
              </a:rPr>
              <a:t>:</a:t>
            </a:r>
            <a:r>
              <a:rPr sz="900" b="1" spc="-65" dirty="0">
                <a:solidFill>
                  <a:srgbClr val="271C70"/>
                </a:solidFill>
                <a:latin typeface="Roboto-Black"/>
                <a:cs typeface="Roboto-Black"/>
              </a:rPr>
              <a:t> </a:t>
            </a:r>
            <a:r>
              <a:rPr lang="en-US" sz="900" spc="-15" dirty="0" err="1">
                <a:solidFill>
                  <a:srgbClr val="231F20"/>
                </a:solidFill>
                <a:latin typeface="Roboto-Light"/>
              </a:rPr>
              <a:t>mai</a:t>
            </a:r>
            <a:r>
              <a:rPr lang="en-US" sz="900" spc="-15" dirty="0">
                <a:solidFill>
                  <a:srgbClr val="231F20"/>
                </a:solidFill>
                <a:latin typeface="Roboto-Light"/>
              </a:rPr>
              <a:t> 2012</a:t>
            </a:r>
            <a:endParaRPr lang="fr-FR" sz="900" spc="-15" dirty="0">
              <a:solidFill>
                <a:srgbClr val="231F20"/>
              </a:solidFill>
              <a:latin typeface="Roboto-Light"/>
            </a:endParaRPr>
          </a:p>
          <a:p>
            <a:pPr marL="12700">
              <a:spcBef>
                <a:spcPts val="509"/>
              </a:spcBef>
            </a:pPr>
            <a:r>
              <a:rPr sz="900" b="1" spc="-15" dirty="0">
                <a:solidFill>
                  <a:srgbClr val="271C70"/>
                </a:solidFill>
                <a:latin typeface="Roboto-Black"/>
                <a:cs typeface="Roboto-Black"/>
              </a:rPr>
              <a:t>Date</a:t>
            </a:r>
            <a:r>
              <a:rPr sz="900" b="1" spc="-70" dirty="0">
                <a:solidFill>
                  <a:srgbClr val="271C70"/>
                </a:solidFill>
                <a:latin typeface="Roboto-Black"/>
                <a:cs typeface="Roboto-Black"/>
              </a:rPr>
              <a:t> </a:t>
            </a:r>
            <a:r>
              <a:rPr sz="900" b="1" spc="-20" dirty="0" err="1">
                <a:solidFill>
                  <a:srgbClr val="271C70"/>
                </a:solidFill>
                <a:latin typeface="Roboto-Black"/>
                <a:cs typeface="Roboto-Black"/>
              </a:rPr>
              <a:t>d’achèvement</a:t>
            </a:r>
            <a:r>
              <a:rPr lang="fr-FR" sz="900" b="1" spc="-65" dirty="0">
                <a:solidFill>
                  <a:srgbClr val="271C70"/>
                </a:solidFill>
                <a:latin typeface="Roboto-Black"/>
                <a:cs typeface="Roboto-Black"/>
              </a:rPr>
              <a:t> </a:t>
            </a:r>
            <a:r>
              <a:rPr sz="900" b="1" dirty="0">
                <a:solidFill>
                  <a:srgbClr val="271C70"/>
                </a:solidFill>
                <a:latin typeface="Roboto-Black"/>
                <a:cs typeface="Roboto-Black"/>
              </a:rPr>
              <a:t>:</a:t>
            </a:r>
            <a:r>
              <a:rPr sz="900" b="1" spc="-65" dirty="0">
                <a:solidFill>
                  <a:srgbClr val="271C70"/>
                </a:solidFill>
                <a:latin typeface="Roboto-Black"/>
                <a:cs typeface="Roboto-Black"/>
              </a:rPr>
              <a:t> </a:t>
            </a:r>
            <a:r>
              <a:rPr lang="en-US" sz="900" spc="-15" dirty="0" err="1">
                <a:solidFill>
                  <a:srgbClr val="231F20"/>
                </a:solidFill>
                <a:latin typeface="Roboto-Light"/>
              </a:rPr>
              <a:t>décembre</a:t>
            </a:r>
            <a:r>
              <a:rPr lang="en-US" sz="900" spc="-15" dirty="0">
                <a:solidFill>
                  <a:srgbClr val="231F20"/>
                </a:solidFill>
                <a:latin typeface="Roboto-Light"/>
              </a:rPr>
              <a:t> 2020</a:t>
            </a:r>
            <a:endParaRPr lang="fr-FR" sz="900" spc="-15" dirty="0">
              <a:solidFill>
                <a:srgbClr val="231F20"/>
              </a:solidFill>
              <a:latin typeface="Roboto-Light"/>
            </a:endParaRPr>
          </a:p>
          <a:p>
            <a:pPr marL="12700">
              <a:spcBef>
                <a:spcPts val="509"/>
              </a:spcBef>
            </a:pPr>
            <a:r>
              <a:rPr sz="900" b="1" spc="-15" dirty="0" err="1">
                <a:solidFill>
                  <a:srgbClr val="271C70"/>
                </a:solidFill>
                <a:latin typeface="Roboto-Black"/>
                <a:cs typeface="Roboto-Black"/>
              </a:rPr>
              <a:t>Durée</a:t>
            </a:r>
            <a:r>
              <a:rPr lang="fr-FR" sz="900" b="1" spc="-70" dirty="0">
                <a:solidFill>
                  <a:srgbClr val="271C70"/>
                </a:solidFill>
                <a:latin typeface="Roboto-Black"/>
                <a:cs typeface="Roboto-Black"/>
              </a:rPr>
              <a:t> </a:t>
            </a:r>
            <a:r>
              <a:rPr lang="fr-FR" sz="900" b="1" dirty="0">
                <a:solidFill>
                  <a:srgbClr val="271C70"/>
                </a:solidFill>
                <a:latin typeface="Roboto-Black"/>
                <a:cs typeface="Roboto-Black"/>
              </a:rPr>
              <a:t>: </a:t>
            </a:r>
            <a:r>
              <a:rPr lang="en-US" sz="900" spc="-15" dirty="0">
                <a:solidFill>
                  <a:srgbClr val="231F20"/>
                </a:solidFill>
                <a:latin typeface="Roboto-Light"/>
              </a:rPr>
              <a:t>5 </a:t>
            </a:r>
            <a:r>
              <a:rPr lang="en-US" sz="900" spc="-15" dirty="0" err="1">
                <a:solidFill>
                  <a:srgbClr val="231F20"/>
                </a:solidFill>
                <a:latin typeface="Roboto-Light"/>
              </a:rPr>
              <a:t>ans</a:t>
            </a:r>
            <a:endParaRPr lang="fr-FR" sz="900" spc="-15" dirty="0">
              <a:solidFill>
                <a:srgbClr val="231F20"/>
              </a:solidFill>
              <a:latin typeface="Roboto-Light"/>
            </a:endParaRPr>
          </a:p>
          <a:p>
            <a:pPr marL="12700">
              <a:lnSpc>
                <a:spcPct val="100000"/>
              </a:lnSpc>
              <a:spcBef>
                <a:spcPts val="415"/>
              </a:spcBef>
            </a:pPr>
            <a:endParaRPr sz="900" dirty="0">
              <a:latin typeface="Roboto-Light"/>
              <a:cs typeface="Roboto-Light"/>
            </a:endParaRPr>
          </a:p>
        </p:txBody>
      </p:sp>
      <p:sp>
        <p:nvSpPr>
          <p:cNvPr id="3" name="ZoneTexte 2"/>
          <p:cNvSpPr txBox="1"/>
          <p:nvPr/>
        </p:nvSpPr>
        <p:spPr>
          <a:xfrm>
            <a:off x="501650" y="2674048"/>
            <a:ext cx="6553200" cy="430118"/>
          </a:xfrm>
          <a:prstGeom prst="rect">
            <a:avLst/>
          </a:prstGeom>
          <a:noFill/>
        </p:spPr>
        <p:txBody>
          <a:bodyPr wrap="square" rtlCol="0">
            <a:spAutoFit/>
          </a:bodyPr>
          <a:lstStyle/>
          <a:p>
            <a:pPr algn="ctr">
              <a:lnSpc>
                <a:spcPct val="100000"/>
              </a:lnSpc>
              <a:spcBef>
                <a:spcPts val="1170"/>
              </a:spcBef>
            </a:pPr>
            <a:r>
              <a:rPr lang="fr-FR" sz="1000" spc="-15" dirty="0">
                <a:solidFill>
                  <a:srgbClr val="231F20"/>
                </a:solidFill>
                <a:latin typeface="Roboto-Light"/>
                <a:cs typeface="Roboto-Light"/>
              </a:rPr>
              <a:t>Évaluateur</a:t>
            </a:r>
            <a:r>
              <a:rPr lang="fr-FR" sz="1000" spc="-100" dirty="0">
                <a:solidFill>
                  <a:srgbClr val="231F20"/>
                </a:solidFill>
                <a:latin typeface="Roboto-Light"/>
                <a:cs typeface="Roboto-Light"/>
              </a:rPr>
              <a:t> </a:t>
            </a:r>
            <a:r>
              <a:rPr lang="fr-FR" sz="1000" dirty="0">
                <a:solidFill>
                  <a:srgbClr val="231F20"/>
                </a:solidFill>
                <a:latin typeface="Roboto-Light"/>
                <a:cs typeface="Roboto-Light"/>
              </a:rPr>
              <a:t>:</a:t>
            </a:r>
            <a:r>
              <a:rPr lang="fr-FR" sz="1000" spc="-95" dirty="0">
                <a:solidFill>
                  <a:srgbClr val="231F20"/>
                </a:solidFill>
                <a:latin typeface="Roboto-Light"/>
                <a:cs typeface="Roboto-Light"/>
              </a:rPr>
              <a:t> </a:t>
            </a:r>
            <a:r>
              <a:rPr lang="fr-FR" sz="1000" b="1" spc="-95" dirty="0">
                <a:solidFill>
                  <a:srgbClr val="231F20"/>
                </a:solidFill>
                <a:latin typeface="Roboto-Light"/>
                <a:cs typeface="Roboto-Light"/>
              </a:rPr>
              <a:t>Bala Wenceslas </a:t>
            </a:r>
            <a:r>
              <a:rPr lang="fr-FR" sz="1000" b="1" spc="-95" dirty="0" err="1">
                <a:solidFill>
                  <a:srgbClr val="231F20"/>
                </a:solidFill>
                <a:latin typeface="Roboto-Light"/>
                <a:cs typeface="Roboto-Light"/>
              </a:rPr>
              <a:t>Sanou</a:t>
            </a:r>
            <a:r>
              <a:rPr lang="fr-FR" sz="1000" b="1" spc="-20" dirty="0">
                <a:solidFill>
                  <a:srgbClr val="231F20"/>
                </a:solidFill>
                <a:latin typeface="Roboto"/>
                <a:cs typeface="Roboto-Light"/>
              </a:rPr>
              <a:t> </a:t>
            </a:r>
            <a:endParaRPr lang="fr-FR" sz="1000" dirty="0">
              <a:latin typeface="Roboto"/>
              <a:cs typeface="Roboto"/>
            </a:endParaRPr>
          </a:p>
          <a:p>
            <a:pPr algn="ctr">
              <a:lnSpc>
                <a:spcPct val="100000"/>
              </a:lnSpc>
              <a:spcBef>
                <a:spcPts val="234"/>
              </a:spcBef>
            </a:pPr>
            <a:r>
              <a:rPr lang="fr-FR" sz="1000" spc="-15" dirty="0">
                <a:solidFill>
                  <a:srgbClr val="231F20"/>
                </a:solidFill>
                <a:latin typeface="Roboto-Light"/>
                <a:cs typeface="Roboto-Light"/>
              </a:rPr>
              <a:t>Date</a:t>
            </a:r>
            <a:r>
              <a:rPr lang="fr-FR" sz="1000" spc="-75" dirty="0">
                <a:solidFill>
                  <a:srgbClr val="231F20"/>
                </a:solidFill>
                <a:latin typeface="Roboto-Light"/>
                <a:cs typeface="Roboto-Light"/>
              </a:rPr>
              <a:t> </a:t>
            </a:r>
            <a:r>
              <a:rPr lang="fr-FR" sz="1000" spc="-10" dirty="0">
                <a:solidFill>
                  <a:srgbClr val="231F20"/>
                </a:solidFill>
                <a:latin typeface="Roboto-Light"/>
                <a:cs typeface="Roboto-Light"/>
              </a:rPr>
              <a:t>de</a:t>
            </a:r>
            <a:r>
              <a:rPr lang="fr-FR" sz="1000" spc="-75" dirty="0">
                <a:solidFill>
                  <a:srgbClr val="231F20"/>
                </a:solidFill>
                <a:latin typeface="Roboto-Light"/>
                <a:cs typeface="Roboto-Light"/>
              </a:rPr>
              <a:t> </a:t>
            </a:r>
            <a:r>
              <a:rPr lang="fr-FR" sz="1000" spc="-20" dirty="0">
                <a:solidFill>
                  <a:srgbClr val="231F20"/>
                </a:solidFill>
                <a:latin typeface="Roboto-Light"/>
                <a:cs typeface="Roboto-Light"/>
              </a:rPr>
              <a:t>l’évaluation</a:t>
            </a:r>
            <a:r>
              <a:rPr lang="fr-FR" sz="1000" spc="-75" dirty="0">
                <a:solidFill>
                  <a:srgbClr val="231F20"/>
                </a:solidFill>
                <a:latin typeface="Roboto-Light"/>
                <a:cs typeface="Roboto-Light"/>
              </a:rPr>
              <a:t> </a:t>
            </a:r>
            <a:r>
              <a:rPr lang="fr-FR" sz="1000" dirty="0">
                <a:solidFill>
                  <a:srgbClr val="231F20"/>
                </a:solidFill>
                <a:latin typeface="Roboto-Light"/>
                <a:cs typeface="Roboto-Light"/>
              </a:rPr>
              <a:t>:</a:t>
            </a:r>
            <a:r>
              <a:rPr lang="fr-FR" sz="1000" b="1" spc="-75" dirty="0">
                <a:solidFill>
                  <a:srgbClr val="231F20"/>
                </a:solidFill>
                <a:latin typeface="Roboto-Light"/>
                <a:cs typeface="Roboto-Light"/>
              </a:rPr>
              <a:t> Octobre </a:t>
            </a:r>
            <a:r>
              <a:rPr lang="fr-FR" sz="1000" b="1" spc="-20" dirty="0">
                <a:solidFill>
                  <a:srgbClr val="231F20"/>
                </a:solidFill>
                <a:latin typeface="Roboto"/>
                <a:cs typeface="Roboto-Light"/>
              </a:rPr>
              <a:t>2020</a:t>
            </a:r>
            <a:endParaRPr lang="fr-FR" sz="1000" dirty="0">
              <a:latin typeface="Roboto"/>
              <a:cs typeface="Roboto"/>
            </a:endParaRPr>
          </a:p>
        </p:txBody>
      </p:sp>
      <p:sp>
        <p:nvSpPr>
          <p:cNvPr id="22" name="ZoneTexte 21"/>
          <p:cNvSpPr txBox="1"/>
          <p:nvPr/>
        </p:nvSpPr>
        <p:spPr>
          <a:xfrm>
            <a:off x="0" y="1302526"/>
            <a:ext cx="7556500" cy="767069"/>
          </a:xfrm>
          <a:prstGeom prst="rect">
            <a:avLst/>
          </a:prstGeom>
          <a:noFill/>
        </p:spPr>
        <p:txBody>
          <a:bodyPr wrap="square" rtlCol="0">
            <a:spAutoFit/>
          </a:bodyPr>
          <a:lstStyle/>
          <a:p>
            <a:pPr marL="46355" marR="38735" algn="ctr">
              <a:lnSpc>
                <a:spcPct val="111100"/>
              </a:lnSpc>
              <a:spcBef>
                <a:spcPts val="100"/>
              </a:spcBef>
            </a:pPr>
            <a:r>
              <a:rPr lang="fr-FR" sz="1300" b="1" spc="-20" dirty="0">
                <a:solidFill>
                  <a:srgbClr val="231F20"/>
                </a:solidFill>
                <a:latin typeface="Roboto"/>
                <a:cs typeface="Roboto-light"/>
              </a:rPr>
              <a:t>Projet d’appui aux Communes de l’Ouest en matière de gestion</a:t>
            </a:r>
          </a:p>
          <a:p>
            <a:pPr marL="46355" marR="38735" algn="ctr">
              <a:lnSpc>
                <a:spcPct val="111100"/>
              </a:lnSpc>
              <a:spcBef>
                <a:spcPts val="100"/>
              </a:spcBef>
            </a:pPr>
            <a:r>
              <a:rPr lang="fr-FR" sz="1300" b="1" spc="-20" dirty="0">
                <a:solidFill>
                  <a:srgbClr val="231F20"/>
                </a:solidFill>
                <a:latin typeface="Roboto"/>
                <a:cs typeface="Roboto-light"/>
              </a:rPr>
              <a:t> du foncier rural et des ressources naturelles</a:t>
            </a:r>
          </a:p>
          <a:p>
            <a:pPr marL="46355" marR="38735" algn="ctr">
              <a:lnSpc>
                <a:spcPct val="111100"/>
              </a:lnSpc>
              <a:spcBef>
                <a:spcPts val="100"/>
              </a:spcBef>
            </a:pPr>
            <a:r>
              <a:rPr lang="fr-FR" sz="1200" b="1" dirty="0">
                <a:latin typeface="Arial" panose="020B0604020202020204" pitchFamily="34" charset="0"/>
                <a:cs typeface="Arial" panose="020B0604020202020204" pitchFamily="34" charset="0"/>
              </a:rPr>
              <a:t>Composante 2</a:t>
            </a:r>
          </a:p>
        </p:txBody>
      </p:sp>
      <p:sp>
        <p:nvSpPr>
          <p:cNvPr id="2" name="ZoneTexte 1"/>
          <p:cNvSpPr txBox="1"/>
          <p:nvPr/>
        </p:nvSpPr>
        <p:spPr>
          <a:xfrm>
            <a:off x="540976" y="2229894"/>
            <a:ext cx="3237274" cy="292388"/>
          </a:xfrm>
          <a:prstGeom prst="rect">
            <a:avLst/>
          </a:prstGeom>
          <a:noFill/>
        </p:spPr>
        <p:txBody>
          <a:bodyPr wrap="square" rtlCol="0">
            <a:spAutoFit/>
          </a:bodyPr>
          <a:lstStyle/>
          <a:p>
            <a:pPr algn="ctr"/>
            <a:r>
              <a:rPr lang="en-US" sz="1300" spc="-20" dirty="0">
                <a:solidFill>
                  <a:srgbClr val="231F20"/>
                </a:solidFill>
                <a:latin typeface="Roboto-light"/>
                <a:cs typeface="Roboto-light"/>
              </a:rPr>
              <a:t>Pays : </a:t>
            </a:r>
            <a:r>
              <a:rPr lang="en-US" sz="1300" b="1" spc="-20" dirty="0">
                <a:solidFill>
                  <a:srgbClr val="231F20"/>
                </a:solidFill>
                <a:latin typeface="Roboto"/>
                <a:cs typeface="Roboto-light"/>
              </a:rPr>
              <a:t>Burkina Faso</a:t>
            </a:r>
            <a:endParaRPr lang="en-US" sz="1300" dirty="0">
              <a:latin typeface="Roboto"/>
              <a:cs typeface="Roboto"/>
            </a:endParaRPr>
          </a:p>
        </p:txBody>
      </p:sp>
      <p:sp>
        <p:nvSpPr>
          <p:cNvPr id="26" name="ZoneTexte 25"/>
          <p:cNvSpPr txBox="1"/>
          <p:nvPr/>
        </p:nvSpPr>
        <p:spPr>
          <a:xfrm>
            <a:off x="3773126" y="2229894"/>
            <a:ext cx="3237274" cy="292388"/>
          </a:xfrm>
          <a:prstGeom prst="rect">
            <a:avLst/>
          </a:prstGeom>
          <a:noFill/>
        </p:spPr>
        <p:txBody>
          <a:bodyPr wrap="square" rtlCol="0">
            <a:spAutoFit/>
          </a:bodyPr>
          <a:lstStyle/>
          <a:p>
            <a:pPr algn="ctr"/>
            <a:r>
              <a:rPr lang="en-US" sz="1300" spc="-20" dirty="0" err="1">
                <a:solidFill>
                  <a:srgbClr val="231F20"/>
                </a:solidFill>
                <a:latin typeface="Roboto-light"/>
                <a:cs typeface="Roboto-light"/>
              </a:rPr>
              <a:t>Secteur</a:t>
            </a:r>
            <a:r>
              <a:rPr lang="en-US" sz="1300" spc="-20" dirty="0">
                <a:solidFill>
                  <a:srgbClr val="231F20"/>
                </a:solidFill>
                <a:latin typeface="Roboto-light"/>
                <a:cs typeface="Roboto-light"/>
              </a:rPr>
              <a:t> : </a:t>
            </a:r>
            <a:r>
              <a:rPr lang="en-US" sz="1300" b="1" spc="-20" dirty="0" err="1">
                <a:solidFill>
                  <a:srgbClr val="231F20"/>
                </a:solidFill>
                <a:latin typeface="Roboto"/>
                <a:cs typeface="Roboto-light"/>
              </a:rPr>
              <a:t>Développement</a:t>
            </a:r>
            <a:r>
              <a:rPr lang="en-US" sz="1300" b="1" spc="-20" dirty="0">
                <a:solidFill>
                  <a:srgbClr val="231F20"/>
                </a:solidFill>
                <a:latin typeface="Roboto"/>
                <a:cs typeface="Roboto-light"/>
              </a:rPr>
              <a:t> rural</a:t>
            </a:r>
            <a:endParaRPr lang="en-US" sz="1300" dirty="0">
              <a:latin typeface="Roboto"/>
              <a:cs typeface="Roboto"/>
            </a:endParaRPr>
          </a:p>
        </p:txBody>
      </p:sp>
      <p:pic>
        <p:nvPicPr>
          <p:cNvPr id="13" name="Image 12">
            <a:extLst>
              <a:ext uri="{FF2B5EF4-FFF2-40B4-BE49-F238E27FC236}">
                <a16:creationId xmlns:a16="http://schemas.microsoft.com/office/drawing/2014/main" id="{EEAFD56B-2D75-4EED-BC40-0D63F9DB4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438" y="3269972"/>
            <a:ext cx="2969259" cy="2023691"/>
          </a:xfrm>
          <a:prstGeom prst="rect">
            <a:avLst/>
          </a:prstGeom>
        </p:spPr>
      </p:pic>
    </p:spTree>
    <p:extLst>
      <p:ext uri="{BB962C8B-B14F-4D97-AF65-F5344CB8AC3E}">
        <p14:creationId xmlns:p14="http://schemas.microsoft.com/office/powerpoint/2010/main" val="323270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6159" y="1540008"/>
            <a:ext cx="4040912" cy="8318835"/>
          </a:xfrm>
          <a:prstGeom prst="rect">
            <a:avLst/>
          </a:prstGeom>
        </p:spPr>
        <p:txBody>
          <a:bodyPr vert="horz" wrap="square" lIns="0" tIns="25400" rIns="0" bIns="0" rtlCol="0">
            <a:spAutoFit/>
          </a:bodyPr>
          <a:lstStyle/>
          <a:p>
            <a:pPr>
              <a:lnSpc>
                <a:spcPct val="100000"/>
              </a:lnSpc>
              <a:spcBef>
                <a:spcPts val="200"/>
              </a:spcBef>
            </a:pPr>
            <a:r>
              <a:rPr sz="1100" b="1" spc="-20" dirty="0">
                <a:solidFill>
                  <a:srgbClr val="271C70"/>
                </a:solidFill>
                <a:latin typeface="Roboto-Black"/>
              </a:rPr>
              <a:t>Pertinence</a:t>
            </a:r>
          </a:p>
          <a:p>
            <a:pPr algn="just"/>
            <a:r>
              <a:rPr lang="fr-FR" sz="950" spc="-10" dirty="0">
                <a:latin typeface="Roboto-Light"/>
              </a:rPr>
              <a:t>Le PACOF/GRN a engagé une dynamique locale pertinente de financement de projets communaux et de promoteurs privés. Les plans communaux de développement ont constitué des documents de référence de politiques de développement local pour la sélection des projets répondants à des besoins réels et cohérents avec les orientations communales. De plus le PACOF a permis d’accompagner l’actualisation des outils associés, de renforcer les capacités des acteurs locaux et d’améliorer la qualité des approches pour un développement territorial plus cohérent et compétent.</a:t>
            </a:r>
          </a:p>
          <a:p>
            <a:pPr algn="just"/>
            <a:r>
              <a:rPr lang="fr-FR" sz="950" spc="-10" dirty="0">
                <a:solidFill>
                  <a:srgbClr val="231F20"/>
                </a:solidFill>
                <a:latin typeface="Roboto-Light"/>
              </a:rPr>
              <a:t> </a:t>
            </a:r>
            <a:endParaRPr lang="fr-FR" sz="600" spc="-10" dirty="0">
              <a:solidFill>
                <a:srgbClr val="231F20"/>
              </a:solidFill>
              <a:latin typeface="Roboto-Light"/>
            </a:endParaRPr>
          </a:p>
          <a:p>
            <a:r>
              <a:rPr lang="fr-FR" sz="1100" b="1" spc="-20" dirty="0">
                <a:solidFill>
                  <a:srgbClr val="271C70"/>
                </a:solidFill>
                <a:latin typeface="Roboto-Black"/>
                <a:cs typeface="Roboto-Black"/>
              </a:rPr>
              <a:t>Efficacité</a:t>
            </a:r>
            <a:endParaRPr lang="fr-FR" sz="1100" dirty="0">
              <a:solidFill>
                <a:srgbClr val="271C70"/>
              </a:solidFill>
              <a:latin typeface="Roboto-Black"/>
              <a:cs typeface="Roboto-Black"/>
            </a:endParaRPr>
          </a:p>
          <a:p>
            <a:pPr algn="just"/>
            <a:r>
              <a:rPr lang="fr-FR" sz="950" spc="-10" dirty="0">
                <a:latin typeface="Roboto-Light"/>
              </a:rPr>
              <a:t>Le PACOF a financé 646 projets, dont 641 étaient achevés au 30 juin 2020, soit 99,22% des projets financés. Toutefois une limite a été notée concernant le faible suivi de la mise en exploitation surtout des projets des promoteurs privés.</a:t>
            </a:r>
          </a:p>
          <a:p>
            <a:pPr marL="12700" marR="5080" algn="just">
              <a:lnSpc>
                <a:spcPts val="1150"/>
              </a:lnSpc>
              <a:spcBef>
                <a:spcPts val="10"/>
              </a:spcBef>
            </a:pPr>
            <a:endParaRPr lang="fr-FR" sz="600" spc="-15" dirty="0">
              <a:solidFill>
                <a:srgbClr val="231F20"/>
              </a:solidFill>
              <a:latin typeface="Roboto-Light"/>
              <a:cs typeface="Roboto-Light"/>
            </a:endParaRPr>
          </a:p>
          <a:p>
            <a:pPr marL="12700" algn="just">
              <a:lnSpc>
                <a:spcPct val="100000"/>
              </a:lnSpc>
              <a:spcBef>
                <a:spcPts val="200"/>
              </a:spcBef>
            </a:pPr>
            <a:r>
              <a:rPr lang="fr-FR" sz="1100" b="1" spc="-15" dirty="0">
                <a:solidFill>
                  <a:srgbClr val="271C70"/>
                </a:solidFill>
                <a:latin typeface="Roboto-Black"/>
                <a:cs typeface="Roboto-Black"/>
              </a:rPr>
              <a:t>Efficience</a:t>
            </a:r>
            <a:endParaRPr lang="fr-FR" sz="1100" dirty="0">
              <a:solidFill>
                <a:srgbClr val="271C70"/>
              </a:solidFill>
              <a:latin typeface="Roboto-Black"/>
              <a:cs typeface="Roboto-Black"/>
            </a:endParaRPr>
          </a:p>
          <a:p>
            <a:pPr algn="just"/>
            <a:r>
              <a:rPr lang="fr-FR" sz="950" spc="-10" dirty="0">
                <a:solidFill>
                  <a:srgbClr val="231F20"/>
                </a:solidFill>
                <a:latin typeface="Roboto-Light"/>
              </a:rPr>
              <a:t>La qualité des outils </a:t>
            </a:r>
            <a:r>
              <a:rPr lang="fr-FR" sz="950" spc="-10" dirty="0">
                <a:latin typeface="Roboto-Light"/>
              </a:rPr>
              <a:t>administratifs et financiers (manuels de procédures et code de financement) soutenus par un dispositif d’animation de proximité et une bonne collaboration entre l’AFD, le FPDCT et le PACOF/ GRN ont  permis d’améliorer l’efficience dans le financement des projets. Les exercices de financements ont été tenus chaque année, avec des efforts certains d’achèvement des projets et de mise en exploitation. </a:t>
            </a:r>
            <a:endParaRPr lang="fr-FR" sz="950" strike="sngStrike" spc="-10" dirty="0">
              <a:latin typeface="Roboto-Light"/>
            </a:endParaRPr>
          </a:p>
          <a:p>
            <a:pPr marL="12700" marR="25400" algn="just">
              <a:lnSpc>
                <a:spcPts val="1150"/>
              </a:lnSpc>
              <a:spcBef>
                <a:spcPts val="10"/>
              </a:spcBef>
            </a:pPr>
            <a:endParaRPr lang="fr-FR" sz="600" spc="-15" dirty="0">
              <a:solidFill>
                <a:srgbClr val="231F20"/>
              </a:solidFill>
              <a:latin typeface="Roboto-Light"/>
              <a:cs typeface="Roboto-Light"/>
            </a:endParaRPr>
          </a:p>
          <a:p>
            <a:pPr marL="12700" algn="just">
              <a:lnSpc>
                <a:spcPct val="100000"/>
              </a:lnSpc>
              <a:spcBef>
                <a:spcPts val="200"/>
              </a:spcBef>
            </a:pPr>
            <a:r>
              <a:rPr lang="fr-FR" sz="1100" b="1" spc="-15" dirty="0">
                <a:solidFill>
                  <a:srgbClr val="271C70"/>
                </a:solidFill>
                <a:latin typeface="Roboto-Black"/>
                <a:cs typeface="Roboto-Black"/>
              </a:rPr>
              <a:t>Impact</a:t>
            </a:r>
            <a:endParaRPr lang="fr-FR" sz="1100" dirty="0">
              <a:solidFill>
                <a:srgbClr val="271C70"/>
              </a:solidFill>
              <a:latin typeface="Roboto-Black"/>
              <a:cs typeface="Roboto-Black"/>
            </a:endParaRPr>
          </a:p>
          <a:p>
            <a:pPr algn="just"/>
            <a:r>
              <a:rPr lang="fr-FR" sz="950" spc="-10" dirty="0">
                <a:solidFill>
                  <a:srgbClr val="231F20"/>
                </a:solidFill>
                <a:latin typeface="Roboto-Light"/>
              </a:rPr>
              <a:t>Des indices de </a:t>
            </a:r>
            <a:r>
              <a:rPr lang="fr-FR" sz="950" spc="-10" dirty="0">
                <a:latin typeface="Roboto-Light"/>
              </a:rPr>
              <a:t>changement structurels sont perceptibles :</a:t>
            </a:r>
          </a:p>
          <a:p>
            <a:pPr marL="171450" indent="-171450" algn="just">
              <a:buFont typeface="Arial" panose="020B0604020202020204" pitchFamily="34" charset="0"/>
              <a:buChar char="•"/>
            </a:pPr>
            <a:r>
              <a:rPr lang="fr-FR" sz="950" spc="-10" dirty="0">
                <a:latin typeface="Roboto-Light"/>
              </a:rPr>
              <a:t>amélioration de recettes communales (grâce aux boutiques de rue)</a:t>
            </a:r>
          </a:p>
          <a:p>
            <a:pPr marL="171450" indent="-171450" algn="just">
              <a:buFont typeface="Arial" panose="020B0604020202020204" pitchFamily="34" charset="0"/>
              <a:buChar char="•"/>
            </a:pPr>
            <a:r>
              <a:rPr lang="fr-FR" sz="950" spc="-10" dirty="0">
                <a:latin typeface="Roboto-Light"/>
              </a:rPr>
              <a:t>diversification des activités économiques dans les villages offrant une possibilité d’accroitre l’assiette fiscale communale à termes</a:t>
            </a:r>
          </a:p>
          <a:p>
            <a:pPr marL="171450" indent="-171450" algn="just">
              <a:buFont typeface="Arial" panose="020B0604020202020204" pitchFamily="34" charset="0"/>
              <a:buChar char="•"/>
            </a:pPr>
            <a:r>
              <a:rPr lang="fr-FR" sz="950" spc="-10" dirty="0">
                <a:latin typeface="Roboto-Light"/>
              </a:rPr>
              <a:t>Innovation du paysage organisationnel et institutionnel à travers la création d’une</a:t>
            </a:r>
            <a:r>
              <a:rPr lang="fr-FR" sz="950" i="1" spc="-10" dirty="0">
                <a:latin typeface="Roboto-Light"/>
              </a:rPr>
              <a:t> </a:t>
            </a:r>
            <a:r>
              <a:rPr lang="fr-FR" sz="950" spc="-10" dirty="0">
                <a:latin typeface="Roboto-Light"/>
              </a:rPr>
              <a:t>commission de concertation communale pour le développement rural (CCDR) qui devra être consolidée grâce à une meilleure implication des conseils villageois de développement (CVD</a:t>
            </a:r>
            <a:r>
              <a:rPr lang="fr-FR" sz="950" spc="-10" dirty="0">
                <a:solidFill>
                  <a:srgbClr val="231F20"/>
                </a:solidFill>
                <a:latin typeface="Roboto-Light"/>
              </a:rPr>
              <a:t>).</a:t>
            </a:r>
          </a:p>
          <a:p>
            <a:pPr marL="12700" algn="just">
              <a:lnSpc>
                <a:spcPct val="100000"/>
              </a:lnSpc>
              <a:spcBef>
                <a:spcPts val="200"/>
              </a:spcBef>
            </a:pPr>
            <a:endParaRPr lang="fr-FR" sz="600" b="1" spc="-10" dirty="0">
              <a:solidFill>
                <a:srgbClr val="231F20"/>
              </a:solidFill>
              <a:latin typeface="Roboto-Light"/>
            </a:endParaRPr>
          </a:p>
          <a:p>
            <a:pPr marL="12700" algn="just">
              <a:lnSpc>
                <a:spcPct val="100000"/>
              </a:lnSpc>
              <a:spcBef>
                <a:spcPts val="200"/>
              </a:spcBef>
            </a:pPr>
            <a:r>
              <a:rPr lang="fr-FR" sz="1100" b="1" spc="-15" dirty="0">
                <a:solidFill>
                  <a:srgbClr val="271C70"/>
                </a:solidFill>
                <a:latin typeface="Roboto-Black"/>
              </a:rPr>
              <a:t>Viabilité/durabilité</a:t>
            </a:r>
            <a:endParaRPr lang="fr-FR" sz="850" spc="-10" dirty="0">
              <a:solidFill>
                <a:srgbClr val="231F20"/>
              </a:solidFill>
              <a:latin typeface="Roboto"/>
              <a:cs typeface="Roboto"/>
            </a:endParaRPr>
          </a:p>
          <a:p>
            <a:pPr marL="171450" indent="-171450" algn="just">
              <a:buFont typeface="Arial" panose="020B0604020202020204" pitchFamily="34" charset="0"/>
              <a:buChar char="•"/>
            </a:pPr>
            <a:r>
              <a:rPr lang="fr-FR" sz="1000" spc="-10" dirty="0">
                <a:latin typeface="Roboto-Light"/>
              </a:rPr>
              <a:t>Ancrage du financement des projets publiques et privés à un mécanisme publique de gestion financière qui devra être renforcé par un mécanisme effectif de suivi des projets promoteurs notamment</a:t>
            </a:r>
          </a:p>
          <a:p>
            <a:pPr marL="171450" indent="-171450" algn="just">
              <a:buFont typeface="Arial" panose="020B0604020202020204" pitchFamily="34" charset="0"/>
              <a:buChar char="•"/>
            </a:pPr>
            <a:r>
              <a:rPr lang="fr-FR" sz="1000" spc="-10" dirty="0">
                <a:latin typeface="Roboto-Light"/>
              </a:rPr>
              <a:t>Mise en place et renforcement des capacités des comités de gestion des infrastructures, avec cependant des dynamismes variables</a:t>
            </a:r>
          </a:p>
          <a:p>
            <a:pPr marL="171450" indent="-171450" algn="just">
              <a:buFont typeface="Arial" panose="020B0604020202020204" pitchFamily="34" charset="0"/>
              <a:buChar char="•"/>
            </a:pPr>
            <a:r>
              <a:rPr lang="fr-FR" sz="1000" spc="-10" dirty="0">
                <a:latin typeface="Roboto-Light"/>
              </a:rPr>
              <a:t>Sécurisation foncière des espaces de réalisation des différentes infrastructures; un processus important de durabilité qui reste à être parachevé</a:t>
            </a:r>
          </a:p>
          <a:p>
            <a:pPr algn="just"/>
            <a:endParaRPr lang="fr-FR" sz="600" spc="-10" dirty="0">
              <a:latin typeface="Roboto-Light"/>
            </a:endParaRPr>
          </a:p>
          <a:p>
            <a:pPr marL="12700" algn="just">
              <a:lnSpc>
                <a:spcPct val="100000"/>
              </a:lnSpc>
              <a:spcBef>
                <a:spcPts val="200"/>
              </a:spcBef>
            </a:pPr>
            <a:r>
              <a:rPr lang="fr-FR" sz="1100" b="1" spc="-20" dirty="0">
                <a:solidFill>
                  <a:srgbClr val="271C70"/>
                </a:solidFill>
                <a:latin typeface="Roboto-Black"/>
                <a:cs typeface="Roboto-Black"/>
              </a:rPr>
              <a:t>Valeur</a:t>
            </a:r>
            <a:r>
              <a:rPr lang="fr-FR" sz="1100" b="1" spc="-90" dirty="0">
                <a:solidFill>
                  <a:srgbClr val="271C70"/>
                </a:solidFill>
                <a:latin typeface="Roboto-Black"/>
                <a:cs typeface="Roboto-Black"/>
              </a:rPr>
              <a:t> </a:t>
            </a:r>
            <a:r>
              <a:rPr lang="fr-FR" sz="1100" b="1" spc="-15" dirty="0">
                <a:solidFill>
                  <a:srgbClr val="271C70"/>
                </a:solidFill>
                <a:latin typeface="Roboto-Black"/>
                <a:cs typeface="Roboto-Black"/>
              </a:rPr>
              <a:t>ajoutée</a:t>
            </a:r>
            <a:r>
              <a:rPr lang="fr-FR" sz="1100" b="1" spc="-85" dirty="0">
                <a:solidFill>
                  <a:srgbClr val="271C70"/>
                </a:solidFill>
                <a:latin typeface="Roboto-Black"/>
                <a:cs typeface="Roboto-Black"/>
              </a:rPr>
              <a:t> </a:t>
            </a:r>
            <a:r>
              <a:rPr lang="fr-FR" sz="1100" b="1" spc="-10" dirty="0">
                <a:solidFill>
                  <a:srgbClr val="271C70"/>
                </a:solidFill>
                <a:latin typeface="Roboto-Black"/>
                <a:cs typeface="Roboto-Black"/>
              </a:rPr>
              <a:t>de</a:t>
            </a:r>
            <a:r>
              <a:rPr lang="fr-FR" sz="1100" b="1" spc="-85" dirty="0">
                <a:solidFill>
                  <a:srgbClr val="271C70"/>
                </a:solidFill>
                <a:latin typeface="Roboto-Black"/>
                <a:cs typeface="Roboto-Black"/>
              </a:rPr>
              <a:t> </a:t>
            </a:r>
            <a:r>
              <a:rPr lang="fr-FR" sz="1100" b="1" spc="-20" dirty="0">
                <a:solidFill>
                  <a:srgbClr val="271C70"/>
                </a:solidFill>
                <a:latin typeface="Roboto-Black"/>
                <a:cs typeface="Roboto-Black"/>
              </a:rPr>
              <a:t>l’appui</a:t>
            </a:r>
            <a:r>
              <a:rPr lang="fr-FR" sz="1100" b="1" spc="-85" dirty="0">
                <a:solidFill>
                  <a:srgbClr val="271C70"/>
                </a:solidFill>
                <a:latin typeface="Roboto-Black"/>
                <a:cs typeface="Roboto-Black"/>
              </a:rPr>
              <a:t> </a:t>
            </a:r>
            <a:r>
              <a:rPr lang="fr-FR" sz="1100" b="1" spc="-10" dirty="0">
                <a:solidFill>
                  <a:srgbClr val="271C70"/>
                </a:solidFill>
                <a:latin typeface="Roboto-Black"/>
                <a:cs typeface="Roboto-Black"/>
              </a:rPr>
              <a:t>AFD</a:t>
            </a:r>
            <a:endParaRPr lang="fr-FR" sz="1100" dirty="0">
              <a:solidFill>
                <a:srgbClr val="271C70"/>
              </a:solidFill>
              <a:latin typeface="Roboto-Black"/>
              <a:cs typeface="Roboto-Black"/>
            </a:endParaRPr>
          </a:p>
          <a:p>
            <a:pPr algn="just"/>
            <a:r>
              <a:rPr lang="fr-FR" sz="950" spc="-10" dirty="0">
                <a:solidFill>
                  <a:srgbClr val="231F20"/>
                </a:solidFill>
                <a:latin typeface="Roboto-Light"/>
              </a:rPr>
              <a:t>Le PACOF</a:t>
            </a:r>
            <a:r>
              <a:rPr lang="fr-FR" sz="950" spc="-10" dirty="0">
                <a:latin typeface="Roboto-Light"/>
              </a:rPr>
              <a:t>/GRN s’est inscrit dans la continuité des interventions de l’AFD au Burkina Faso depuis 1990 à travers le PDRI/HKM, le PADL et le PDL-O. Il a été mis en œuvre dans un contexte institutionnel et réglementaire prometteur pour un ancrage légal durable des acquis du projet. Ce contexte favorable est lié à une couverture de tout le territoire avec des communes à partir de 2006 sur la base du code général des collectivités territoriales (loi 055-2004). En plus, une originalité de ce financement de l’AFD tient au couplage des deux lignes de financements communaux et privés (FIC-C et FIC-P) portées par les collectivités locales. Ces lignes complémentaires sont innovantes et permettent de booster le développement économique dans les communes</a:t>
            </a:r>
            <a:r>
              <a:rPr lang="fr-FR" sz="950" spc="-10" dirty="0">
                <a:solidFill>
                  <a:srgbClr val="231F20"/>
                </a:solidFill>
                <a:latin typeface="Roboto-Light"/>
              </a:rPr>
              <a:t>. </a:t>
            </a:r>
            <a:endParaRPr lang="fr-FR" sz="850" spc="-15" dirty="0">
              <a:solidFill>
                <a:srgbClr val="231F20"/>
              </a:solidFill>
              <a:latin typeface="Roboto-Light"/>
              <a:cs typeface="Roboto-Light"/>
            </a:endParaRPr>
          </a:p>
        </p:txBody>
      </p:sp>
      <p:sp>
        <p:nvSpPr>
          <p:cNvPr id="14" name="object 14"/>
          <p:cNvSpPr txBox="1"/>
          <p:nvPr/>
        </p:nvSpPr>
        <p:spPr>
          <a:xfrm>
            <a:off x="4838700" y="1123951"/>
            <a:ext cx="2361641" cy="8734892"/>
          </a:xfrm>
          <a:prstGeom prst="rect">
            <a:avLst/>
          </a:prstGeom>
          <a:solidFill>
            <a:srgbClr val="271C70"/>
          </a:solidFill>
        </p:spPr>
        <p:txBody>
          <a:bodyPr vert="horz" wrap="square" lIns="0" tIns="80010" rIns="0" bIns="0" rtlCol="0">
            <a:spAutoFit/>
          </a:bodyPr>
          <a:lstStyle/>
          <a:p>
            <a:pPr marL="128905">
              <a:lnSpc>
                <a:spcPts val="2090"/>
              </a:lnSpc>
              <a:spcBef>
                <a:spcPts val="630"/>
              </a:spcBef>
            </a:pPr>
            <a:r>
              <a:rPr sz="1900" b="1" spc="-30" dirty="0">
                <a:solidFill>
                  <a:schemeClr val="bg1"/>
                </a:solidFill>
                <a:latin typeface="Roboto Medium" pitchFamily="2" charset="0"/>
                <a:ea typeface="Roboto Medium" pitchFamily="2" charset="0"/>
                <a:cs typeface="Roboto Medium" pitchFamily="2" charset="0"/>
              </a:rPr>
              <a:t>Conclusions</a:t>
            </a:r>
            <a:endParaRPr sz="1900" dirty="0">
              <a:solidFill>
                <a:schemeClr val="bg1"/>
              </a:solidFill>
              <a:latin typeface="Roboto Medium" pitchFamily="2" charset="0"/>
              <a:ea typeface="Roboto Medium" pitchFamily="2" charset="0"/>
              <a:cs typeface="Roboto Medium" pitchFamily="2" charset="0"/>
            </a:endParaRPr>
          </a:p>
          <a:p>
            <a:pPr marL="128905">
              <a:lnSpc>
                <a:spcPts val="2090"/>
              </a:lnSpc>
            </a:pPr>
            <a:r>
              <a:rPr sz="1900" b="1" spc="-15" dirty="0">
                <a:solidFill>
                  <a:schemeClr val="bg1"/>
                </a:solidFill>
                <a:latin typeface="Roboto Medium" pitchFamily="2" charset="0"/>
                <a:ea typeface="Roboto Medium" pitchFamily="2" charset="0"/>
                <a:cs typeface="Roboto Medium" pitchFamily="2" charset="0"/>
              </a:rPr>
              <a:t>et</a:t>
            </a:r>
            <a:r>
              <a:rPr sz="1900" b="1" spc="-155" dirty="0">
                <a:solidFill>
                  <a:schemeClr val="bg1"/>
                </a:solidFill>
                <a:latin typeface="Roboto Medium" pitchFamily="2" charset="0"/>
                <a:ea typeface="Roboto Medium" pitchFamily="2" charset="0"/>
                <a:cs typeface="Roboto Medium" pitchFamily="2" charset="0"/>
              </a:rPr>
              <a:t> </a:t>
            </a:r>
            <a:r>
              <a:rPr lang="fr-FR" sz="1900" b="1" spc="-25" dirty="0">
                <a:solidFill>
                  <a:schemeClr val="bg1"/>
                </a:solidFill>
                <a:latin typeface="Roboto Medium" pitchFamily="2" charset="0"/>
                <a:ea typeface="Roboto Medium" pitchFamily="2" charset="0"/>
                <a:cs typeface="Roboto Medium" pitchFamily="2" charset="0"/>
              </a:rPr>
              <a:t>e</a:t>
            </a:r>
            <a:r>
              <a:rPr sz="1900" b="1" spc="-25" dirty="0" err="1">
                <a:solidFill>
                  <a:schemeClr val="bg1"/>
                </a:solidFill>
                <a:latin typeface="Roboto Medium" pitchFamily="2" charset="0"/>
                <a:ea typeface="Roboto Medium" pitchFamily="2" charset="0"/>
                <a:cs typeface="Roboto Medium" pitchFamily="2" charset="0"/>
              </a:rPr>
              <a:t>nseignements</a:t>
            </a:r>
            <a:endParaRPr sz="1900" dirty="0">
              <a:solidFill>
                <a:schemeClr val="bg1"/>
              </a:solidFill>
              <a:latin typeface="Roboto Medium" pitchFamily="2" charset="0"/>
              <a:ea typeface="Roboto Medium" pitchFamily="2" charset="0"/>
              <a:cs typeface="Roboto Medium" pitchFamily="2" charset="0"/>
            </a:endParaRPr>
          </a:p>
          <a:p>
            <a:pPr marL="128905" marR="132715" algn="just">
              <a:lnSpc>
                <a:spcPct val="106100"/>
              </a:lnSpc>
              <a:spcBef>
                <a:spcPts val="1650"/>
              </a:spcBef>
            </a:pPr>
            <a:r>
              <a:rPr lang="fr-FR" sz="1100" spc="-10" dirty="0">
                <a:solidFill>
                  <a:schemeClr val="bg1"/>
                </a:solidFill>
                <a:latin typeface="Roboto-Light"/>
              </a:rPr>
              <a:t>Une innovation majeure du projet PACOF/ GRN avec la création de la d’une commission de </a:t>
            </a:r>
            <a:r>
              <a:rPr lang="fr-FR" sz="1100" spc="-10" dirty="0" err="1">
                <a:solidFill>
                  <a:schemeClr val="bg1"/>
                </a:solidFill>
                <a:latin typeface="Roboto-Light"/>
              </a:rPr>
              <a:t>concerta-tion</a:t>
            </a:r>
            <a:r>
              <a:rPr lang="fr-FR" sz="1100" spc="-10" dirty="0">
                <a:solidFill>
                  <a:schemeClr val="bg1"/>
                </a:solidFill>
                <a:latin typeface="Roboto-Light"/>
              </a:rPr>
              <a:t> communale pour le </a:t>
            </a:r>
            <a:r>
              <a:rPr lang="fr-FR" sz="1100" spc="-10" dirty="0" err="1">
                <a:solidFill>
                  <a:schemeClr val="bg1"/>
                </a:solidFill>
                <a:latin typeface="Roboto-Light"/>
              </a:rPr>
              <a:t>dévelop-pement</a:t>
            </a:r>
            <a:r>
              <a:rPr lang="fr-FR" sz="1100" spc="-10" dirty="0">
                <a:solidFill>
                  <a:schemeClr val="bg1"/>
                </a:solidFill>
                <a:latin typeface="Roboto-Light"/>
              </a:rPr>
              <a:t> rural (CCDR) mérite d’être consolidée par une meilleure implication du conseil villageois de développement (CVD) pour permettre une gouvernance locale plus participative et articulant mieux les dynamiques </a:t>
            </a:r>
            <a:r>
              <a:rPr lang="fr-FR" sz="1100" spc="-10" dirty="0" err="1">
                <a:solidFill>
                  <a:schemeClr val="bg1"/>
                </a:solidFill>
                <a:latin typeface="Roboto-Light"/>
              </a:rPr>
              <a:t>commu-nales</a:t>
            </a:r>
            <a:r>
              <a:rPr lang="fr-FR" sz="1100" spc="-10" dirty="0">
                <a:solidFill>
                  <a:schemeClr val="bg1"/>
                </a:solidFill>
                <a:latin typeface="Roboto-Light"/>
              </a:rPr>
              <a:t> et communautaires.</a:t>
            </a:r>
          </a:p>
          <a:p>
            <a:pPr marL="128905" marR="132715" algn="just">
              <a:lnSpc>
                <a:spcPct val="106100"/>
              </a:lnSpc>
              <a:spcBef>
                <a:spcPts val="1650"/>
              </a:spcBef>
            </a:pPr>
            <a:r>
              <a:rPr lang="fr-FR" sz="1100" spc="-10" dirty="0">
                <a:solidFill>
                  <a:schemeClr val="bg1"/>
                </a:solidFill>
                <a:latin typeface="Roboto-Light"/>
              </a:rPr>
              <a:t>Ainsi, tout en renforçant la qualité du dispositif d’animation, cela participerait à améliorer le suivi de la mise en exploitation des projets des promoteurs privés ainsi que leur capacité financière pour générer des revenus significatifs, permettant à termes de renforcer les recettes communales.</a:t>
            </a:r>
          </a:p>
          <a:p>
            <a:pPr marL="128905" marR="132715" algn="just">
              <a:lnSpc>
                <a:spcPct val="106100"/>
              </a:lnSpc>
              <a:spcBef>
                <a:spcPts val="1650"/>
              </a:spcBef>
            </a:pPr>
            <a:r>
              <a:rPr lang="fr-FR" sz="1100" spc="-10" dirty="0">
                <a:solidFill>
                  <a:schemeClr val="bg1"/>
                </a:solidFill>
                <a:latin typeface="Roboto-Light"/>
              </a:rPr>
              <a:t>En plus du dispositif innovant à consolider et à opérationnaliser, la durabilité des acquis du projet en matière </a:t>
            </a:r>
            <a:r>
              <a:rPr lang="fr-FR" sz="1100" spc="-35" dirty="0">
                <a:solidFill>
                  <a:schemeClr val="bg1"/>
                </a:solidFill>
                <a:latin typeface="Roboto-Light"/>
              </a:rPr>
              <a:t>d'investissements à </a:t>
            </a:r>
            <a:r>
              <a:rPr lang="fr-FR" sz="1100" spc="-35" dirty="0" err="1">
                <a:solidFill>
                  <a:schemeClr val="bg1"/>
                </a:solidFill>
                <a:latin typeface="Roboto-Light"/>
              </a:rPr>
              <a:t>carac-tère</a:t>
            </a:r>
            <a:r>
              <a:rPr lang="fr-FR" sz="1100" spc="-35" dirty="0">
                <a:solidFill>
                  <a:schemeClr val="bg1"/>
                </a:solidFill>
                <a:latin typeface="Roboto-Light"/>
              </a:rPr>
              <a:t> économique/ productif ou de gestion des ressources naturelles</a:t>
            </a:r>
            <a:r>
              <a:rPr lang="fr-FR" sz="1100" spc="-10" dirty="0">
                <a:solidFill>
                  <a:schemeClr val="bg1"/>
                </a:solidFill>
                <a:latin typeface="Roboto-Light"/>
              </a:rPr>
              <a:t>  passe par le parachèvement du processus de sécurisation foncière des espaces de </a:t>
            </a:r>
            <a:r>
              <a:rPr lang="fr-FR" sz="1100" spc="-10" dirty="0" err="1">
                <a:solidFill>
                  <a:schemeClr val="bg1"/>
                </a:solidFill>
                <a:latin typeface="Roboto-Light"/>
              </a:rPr>
              <a:t>réalisa-tion</a:t>
            </a:r>
            <a:r>
              <a:rPr lang="fr-FR" sz="1100" spc="-10" dirty="0">
                <a:solidFill>
                  <a:schemeClr val="bg1"/>
                </a:solidFill>
                <a:latin typeface="Roboto-Light"/>
              </a:rPr>
              <a:t> des infrastructures </a:t>
            </a:r>
            <a:r>
              <a:rPr lang="fr-FR" sz="1100" spc="-10" dirty="0" err="1">
                <a:solidFill>
                  <a:schemeClr val="bg1"/>
                </a:solidFill>
                <a:latin typeface="Roboto-Light"/>
              </a:rPr>
              <a:t>notam-ment</a:t>
            </a:r>
            <a:r>
              <a:rPr lang="fr-FR" sz="1100" spc="-10" dirty="0">
                <a:solidFill>
                  <a:schemeClr val="bg1"/>
                </a:solidFill>
                <a:latin typeface="Roboto-Light"/>
              </a:rPr>
              <a:t> communales. Cela </a:t>
            </a:r>
            <a:r>
              <a:rPr lang="fr-FR" sz="1100" spc="-10" dirty="0" err="1">
                <a:solidFill>
                  <a:schemeClr val="bg1"/>
                </a:solidFill>
                <a:latin typeface="Roboto-Light"/>
              </a:rPr>
              <a:t>permet-trait</a:t>
            </a:r>
            <a:r>
              <a:rPr lang="fr-FR" sz="1100" spc="-10" dirty="0">
                <a:solidFill>
                  <a:schemeClr val="bg1"/>
                </a:solidFill>
                <a:latin typeface="Roboto-Light"/>
              </a:rPr>
              <a:t> leur enregistrement dans le patrimoine des communes, pour leur prise en charge durable au niveau du budget communal. Enfin le renforcement du </a:t>
            </a:r>
            <a:r>
              <a:rPr lang="fr-FR" sz="1100" spc="-10" dirty="0" err="1">
                <a:solidFill>
                  <a:schemeClr val="bg1"/>
                </a:solidFill>
                <a:latin typeface="Roboto-Light"/>
              </a:rPr>
              <a:t>dyna-misme</a:t>
            </a:r>
            <a:r>
              <a:rPr lang="fr-FR" sz="1100" spc="-10" dirty="0">
                <a:solidFill>
                  <a:schemeClr val="bg1"/>
                </a:solidFill>
                <a:latin typeface="Roboto-Light"/>
              </a:rPr>
              <a:t> des comités de gestion des infrastructures constitue un important défi à relever pour assurer un suivi de proximité.</a:t>
            </a:r>
          </a:p>
        </p:txBody>
      </p:sp>
      <p:pic>
        <p:nvPicPr>
          <p:cNvPr id="12" name="Graphique 11">
            <a:extLst>
              <a:ext uri="{FF2B5EF4-FFF2-40B4-BE49-F238E27FC236}">
                <a16:creationId xmlns:a16="http://schemas.microsoft.com/office/drawing/2014/main" id="{A8569344-E308-48E2-8A8F-EC85E94B6A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7331" y="10478853"/>
            <a:ext cx="1047750" cy="85725"/>
          </a:xfrm>
          <a:prstGeom prst="rect">
            <a:avLst/>
          </a:prstGeom>
        </p:spPr>
      </p:pic>
    </p:spTree>
    <p:extLst>
      <p:ext uri="{BB962C8B-B14F-4D97-AF65-F5344CB8AC3E}">
        <p14:creationId xmlns:p14="http://schemas.microsoft.com/office/powerpoint/2010/main" val="22207222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9-03-07 - AFD EVA - Template VF - AP.pptx" id="{325965E3-10B7-4AA0-8239-398CE5F518EC}" vid="{0BD5D160-9E2C-4590-A140-A24EDD9E4555}"/>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2019-03-07 - AFD EVA - Template VF - AP</Template>
  <TotalTime>6931</TotalTime>
  <Words>1234</Words>
  <Application>Microsoft Office PowerPoint</Application>
  <PresentationFormat>Personnalisé</PresentationFormat>
  <Paragraphs>58</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Roboto</vt:lpstr>
      <vt:lpstr>Roboto Medium</vt:lpstr>
      <vt:lpstr>Roboto-Black</vt:lpstr>
      <vt:lpstr>Roboto-light</vt:lpstr>
      <vt:lpstr>Roboto-light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Blanche Renaudin</cp:lastModifiedBy>
  <cp:revision>63</cp:revision>
  <dcterms:created xsi:type="dcterms:W3CDTF">2021-05-12T06:47:47Z</dcterms:created>
  <dcterms:modified xsi:type="dcterms:W3CDTF">2021-06-08T17:55:59Z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2018-12-07T00:00:00Z</vt:filetime>
  </property>
  <property fmtid="{D5CDD505-2E9C-101B-9397-08002B2CF9AE}" pid="3" name="Creator">
    <vt:lpwstr>Adobe InDesign CS6 (Macintosh)</vt:lpwstr>
  </property>
  <property fmtid="{D5CDD505-2E9C-101B-9397-08002B2CF9AE}" pid="4" name="LastSaved">
    <vt:filetime>2018-12-07T00:00:00Z</vt:filetime>
  </property>
</Properties>
</file>